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3" r:id="rId2"/>
    <p:sldId id="276" r:id="rId3"/>
    <p:sldId id="277" r:id="rId4"/>
    <p:sldId id="278" r:id="rId5"/>
    <p:sldId id="279" r:id="rId6"/>
    <p:sldId id="285" r:id="rId7"/>
    <p:sldId id="304" r:id="rId8"/>
    <p:sldId id="288" r:id="rId9"/>
    <p:sldId id="296" r:id="rId10"/>
    <p:sldId id="291" r:id="rId11"/>
    <p:sldId id="295" r:id="rId12"/>
    <p:sldId id="302" r:id="rId13"/>
    <p:sldId id="303" r:id="rId14"/>
    <p:sldId id="306" r:id="rId15"/>
    <p:sldId id="305" r:id="rId16"/>
    <p:sldId id="307" r:id="rId17"/>
    <p:sldId id="281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>
      <p:cViewPr>
        <p:scale>
          <a:sx n="65" d="100"/>
          <a:sy n="65" d="100"/>
        </p:scale>
        <p:origin x="-1042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6"/>
    </p:cViewPr>
  </p:sorterViewPr>
  <p:notesViewPr>
    <p:cSldViewPr>
      <p:cViewPr varScale="1">
        <p:scale>
          <a:sx n="52" d="100"/>
          <a:sy n="52" d="100"/>
        </p:scale>
        <p:origin x="-267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78E5B-80D8-4422-B9D3-9641241ECDA9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F638-65D1-4881-A626-2F5F4ACF9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F638-65D1-4881-A626-2F5F4ACF9FD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2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F638-65D1-4881-A626-2F5F4ACF9F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F638-65D1-4881-A626-2F5F4ACF9F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D41756-18F8-433F-B9CB-CB66E15FE55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C33101-1C53-40F8-94D1-AD6262D9E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157192"/>
            <a:ext cx="8258204" cy="129614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г.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Красноярск                                         Заведующая клинико- 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КГБУЗ «ККНД №1»        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диагностической лабораторией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Нестеренко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Екатерина Алексеевна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80728"/>
            <a:ext cx="8458200" cy="256097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Тест-контейнер для определения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психоактивных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веществ в моче</a:t>
            </a:r>
            <a:endParaRPr lang="ru-RU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4042" y="5600658"/>
            <a:ext cx="42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424936" cy="5976664"/>
          </a:xfrm>
        </p:spPr>
        <p:txBody>
          <a:bodyPr>
            <a:noAutofit/>
          </a:bodyPr>
          <a:lstStyle/>
          <a:p>
            <a:pPr marL="560070" indent="-514350" algn="l" rtl="0" eaLnBrk="1" latinLnBrk="0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kern="1200" dirty="0" smtClean="0">
                <a:solidFill>
                  <a:schemeClr val="tx1"/>
                </a:solidFill>
                <a:effectLst/>
              </a:rPr>
              <a:t>Прибор адаптирован для работы с </a:t>
            </a:r>
            <a:r>
              <a:rPr lang="ru-RU" sz="2800" kern="1200" dirty="0" err="1" smtClean="0">
                <a:solidFill>
                  <a:schemeClr val="tx1"/>
                </a:solidFill>
                <a:effectLst/>
              </a:rPr>
              <a:t>иммунохроматографическими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kern="1200" dirty="0" smtClean="0">
                <a:solidFill>
                  <a:schemeClr val="tx1"/>
                </a:solidFill>
                <a:effectLst/>
              </a:rPr>
              <a:t>тест- контейнерами для одновременного выявления 10-ти видов наркотических веществ.</a:t>
            </a:r>
          </a:p>
          <a:p>
            <a:pPr marL="45720" algn="l" rtl="0" eaLnBrk="1" latinLnBrk="0" hangingPunct="1">
              <a:spcBef>
                <a:spcPts val="300"/>
              </a:spcBef>
              <a:spcAft>
                <a:spcPts val="0"/>
              </a:spcAft>
            </a:pPr>
            <a:endParaRPr lang="ru-RU" sz="2800" kern="1200" dirty="0" smtClean="0">
              <a:solidFill>
                <a:schemeClr val="tx1"/>
              </a:solidFill>
              <a:effectLst/>
            </a:endParaRPr>
          </a:p>
          <a:p>
            <a:pPr marL="560070" lvl="0" indent="-514350">
              <a:buClr>
                <a:srgbClr val="A04DA3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Распечатка результатов с графическим изображением аналитических зон теста.</a:t>
            </a:r>
          </a:p>
          <a:p>
            <a:pPr marL="45720" lvl="0">
              <a:buClr>
                <a:srgbClr val="A04DA3"/>
              </a:buClr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60070" lvl="0" indent="-514350" algn="l">
              <a:buClr>
                <a:srgbClr val="A04DA3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Сохранение результатов тестирования, включая исходное изображение результатов тестирования, высокого разрешения в памяти персонального компьютера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35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Преимущества </a:t>
            </a:r>
            <a:r>
              <a:rPr lang="ru-RU" b="0" dirty="0" err="1" smtClean="0">
                <a:solidFill>
                  <a:schemeClr val="tx1"/>
                </a:solidFill>
              </a:rPr>
              <a:t>АПК«Рефлеком</a:t>
            </a:r>
            <a:r>
              <a:rPr lang="ru-RU" b="0" dirty="0" smtClean="0">
                <a:solidFill>
                  <a:schemeClr val="tx1"/>
                </a:solidFill>
              </a:rPr>
              <a:t>»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3744416" cy="4752528"/>
          </a:xfrm>
        </p:spPr>
        <p:txBody>
          <a:bodyPr>
            <a:normAutofit/>
          </a:bodyPr>
          <a:lstStyle/>
          <a:p>
            <a:pPr marL="0" lvl="0" algn="ctr">
              <a:spcBef>
                <a:spcPts val="0"/>
              </a:spcBef>
              <a:buClrTx/>
            </a:pPr>
            <a:endParaRPr lang="ru-RU" sz="1800" b="1" dirty="0" smtClean="0">
              <a:solidFill>
                <a:srgbClr val="000000"/>
              </a:solidFill>
              <a:latin typeface="Arial"/>
            </a:endParaRPr>
          </a:p>
          <a:p>
            <a:pPr marL="0" lvl="0" algn="ctr">
              <a:spcBef>
                <a:spcPts val="0"/>
              </a:spcBef>
              <a:buClrTx/>
            </a:pPr>
            <a:endParaRPr lang="ru-RU" sz="1800" dirty="0" smtClean="0">
              <a:solidFill>
                <a:prstClr val="black"/>
              </a:solidFill>
              <a:latin typeface="Arial"/>
            </a:endParaRPr>
          </a:p>
          <a:p>
            <a:pPr marL="0" lvl="0" algn="l">
              <a:spcBef>
                <a:spcPts val="0"/>
              </a:spcBef>
              <a:buClrTx/>
              <a:buFont typeface="StarSymbol"/>
              <a:buChar char="-"/>
            </a:pP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удобство;</a:t>
            </a:r>
          </a:p>
          <a:p>
            <a:pPr marL="0" lvl="0" algn="l">
              <a:spcBef>
                <a:spcPts val="0"/>
              </a:spcBef>
              <a:buClrTx/>
            </a:pPr>
            <a:endParaRPr lang="ru-RU" sz="1800" dirty="0" smtClean="0">
              <a:solidFill>
                <a:prstClr val="black"/>
              </a:solidFill>
              <a:latin typeface="Arial"/>
            </a:endParaRPr>
          </a:p>
          <a:p>
            <a:pPr marL="0" lvl="0" algn="l">
              <a:spcBef>
                <a:spcPts val="0"/>
              </a:spcBef>
              <a:buClrTx/>
              <a:buFont typeface="StarSymbol"/>
              <a:buChar char="-"/>
            </a:pP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производительность;</a:t>
            </a:r>
          </a:p>
          <a:p>
            <a:pPr marL="0" lvl="0" algn="l">
              <a:spcBef>
                <a:spcPts val="0"/>
              </a:spcBef>
              <a:buClrTx/>
            </a:pPr>
            <a:endParaRPr lang="ru-RU" sz="1800" dirty="0" smtClean="0">
              <a:solidFill>
                <a:prstClr val="black"/>
              </a:solidFill>
              <a:latin typeface="Arial"/>
            </a:endParaRPr>
          </a:p>
          <a:p>
            <a:pPr marL="0" lvl="0" algn="l">
              <a:spcBef>
                <a:spcPts val="0"/>
              </a:spcBef>
              <a:buClrTx/>
              <a:buFont typeface="StarSymbol"/>
              <a:buChar char="-"/>
            </a:pP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сохранение результатов в    базе данных и на сервере;</a:t>
            </a:r>
          </a:p>
          <a:p>
            <a:pPr marL="0" lvl="0" algn="l">
              <a:spcBef>
                <a:spcPts val="0"/>
              </a:spcBef>
              <a:buClrTx/>
              <a:buFont typeface="StarSymbol"/>
              <a:buChar char="-"/>
            </a:pPr>
            <a:endParaRPr lang="ru-RU" sz="1800" dirty="0" smtClean="0">
              <a:solidFill>
                <a:prstClr val="black"/>
              </a:solidFill>
              <a:latin typeface="Arial"/>
            </a:endParaRPr>
          </a:p>
          <a:p>
            <a:pPr marL="0" lvl="0" algn="l">
              <a:spcBef>
                <a:spcPts val="0"/>
              </a:spcBef>
              <a:buClrTx/>
              <a:buFont typeface="StarSymbol"/>
              <a:buChar char="-"/>
            </a:pP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дистанционная  методическая</a:t>
            </a:r>
          </a:p>
          <a:p>
            <a:pPr marL="0" lvl="0" algn="l">
              <a:spcBef>
                <a:spcPts val="0"/>
              </a:spcBef>
              <a:buClrTx/>
            </a:pP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  поддержка</a:t>
            </a:r>
            <a:endParaRPr lang="ru-RU" sz="1800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4644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3" y="764704"/>
            <a:ext cx="7955160" cy="561662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A04DA3"/>
              </a:buClr>
            </a:pPr>
            <a:r>
              <a:rPr lang="ru-RU" sz="2800" dirty="0" smtClean="0">
                <a:solidFill>
                  <a:schemeClr val="tx1"/>
                </a:solidFill>
              </a:rPr>
              <a:t>Программное обеспечение (ПО) обеспечивает совместимость </a:t>
            </a:r>
            <a:r>
              <a:rPr lang="ru-RU" sz="2800" dirty="0" err="1" smtClean="0">
                <a:solidFill>
                  <a:schemeClr val="tx1"/>
                </a:solidFill>
              </a:rPr>
              <a:t>видеоцифрового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иммунохроматографического</a:t>
            </a:r>
            <a:r>
              <a:rPr lang="ru-RU" sz="2800" dirty="0" smtClean="0">
                <a:solidFill>
                  <a:schemeClr val="tx1"/>
                </a:solidFill>
              </a:rPr>
              <a:t> анализатора  с компьютером и возможность формирования баз данных результатов исследований, протоколов и актов проведения исследований, а также их передачу на внешние носители информации и по коммуникационным сетям.</a:t>
            </a:r>
          </a:p>
        </p:txBody>
      </p:sp>
    </p:spTree>
    <p:extLst>
      <p:ext uri="{BB962C8B-B14F-4D97-AF65-F5344CB8AC3E}">
        <p14:creationId xmlns:p14="http://schemas.microsoft.com/office/powerpoint/2010/main" val="5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692697"/>
            <a:ext cx="7595121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АМ-2100 (</a:t>
            </a:r>
            <a:r>
              <a:rPr lang="en-US" b="1" dirty="0">
                <a:solidFill>
                  <a:srgbClr val="FF0000"/>
                </a:solidFill>
              </a:rPr>
              <a:t>BEE-SURE-S)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484784"/>
            <a:ext cx="8183880" cy="49685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Экспресс-анализатор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очи предназначен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b="1" dirty="0" smtClean="0">
                <a:solidFill>
                  <a:schemeClr val="tx1"/>
                </a:solidFill>
              </a:rPr>
              <a:t>качественного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</a:rPr>
              <a:t>полуколичественного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пределения в пробах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мочи одновременно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до </a:t>
            </a:r>
            <a:r>
              <a:rPr lang="ru-RU" sz="2400" dirty="0">
                <a:solidFill>
                  <a:schemeClr val="tx1"/>
                </a:solidFill>
              </a:rPr>
              <a:t>11 параметров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772816"/>
            <a:ext cx="46794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6865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Комплект поставки: </a:t>
            </a:r>
            <a:endParaRPr lang="ru-RU" sz="3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183880" cy="5256584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Экспресс-анализатор мочи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Сетевой адаптер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Лоток для тест-полосок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Бумага для термопринтера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Интерфейсный кабель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Тест-полоски.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Для выявления </a:t>
            </a:r>
            <a:r>
              <a:rPr lang="ru-RU" sz="2400" b="1" dirty="0" smtClean="0">
                <a:solidFill>
                  <a:schemeClr val="tx1"/>
                </a:solidFill>
              </a:rPr>
              <a:t>наркотических веществ в моче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тест-полоски компании </a:t>
            </a:r>
            <a:r>
              <a:rPr lang="ru-RU" sz="2400" b="1" dirty="0" smtClean="0">
                <a:solidFill>
                  <a:srgbClr val="FF0000"/>
                </a:solidFill>
              </a:rPr>
              <a:t>ООО ФАКТОР-МЕД</a:t>
            </a:r>
            <a:r>
              <a:rPr lang="ru-RU" sz="2400" dirty="0" smtClean="0">
                <a:solidFill>
                  <a:schemeClr val="tx1"/>
                </a:solidFill>
              </a:rPr>
              <a:t>, Россия.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8002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РЕЗУЛЬТАТЫ </a:t>
            </a:r>
            <a:r>
              <a:rPr lang="ru-RU" sz="2400" dirty="0">
                <a:solidFill>
                  <a:srgbClr val="FF0000"/>
                </a:solidFill>
              </a:rPr>
              <a:t>ТЕХНИЧЕСКИХ </a:t>
            </a:r>
            <a:r>
              <a:rPr lang="ru-RU" sz="2400" dirty="0" smtClean="0">
                <a:solidFill>
                  <a:srgbClr val="FF0000"/>
                </a:solidFill>
              </a:rPr>
              <a:t>ИСПЫТАНИЙ ТЕСТОВ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>
                <a:solidFill>
                  <a:srgbClr val="FF0000"/>
                </a:solidFill>
              </a:rPr>
              <a:t>АНАЛИЗА НАРКОТИЧЕСКИХ </a:t>
            </a:r>
            <a:r>
              <a:rPr lang="ru-RU" sz="2400" dirty="0" smtClean="0">
                <a:solidFill>
                  <a:srgbClr val="FF0000"/>
                </a:solidFill>
              </a:rPr>
              <a:t>СРЕДСТВ 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МОЧЕ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ПРОИЗВОДСТВА ФАКТОР-МЕД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8352928" cy="424847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… «установлено </a:t>
            </a:r>
            <a:r>
              <a:rPr lang="ru-RU" sz="2400" b="1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несоответствие данных тестов практически всем техническим и эксплуатационным характеристикам, ввиду крайне низкого качества изготовления изделий и отсутствия должного контроля для готовой продукции</a:t>
            </a:r>
            <a:r>
              <a:rPr lang="ru-RU" sz="2400" b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	</a:t>
            </a:r>
            <a:endParaRPr lang="ru-RU" sz="2400" b="1" dirty="0" smtClean="0">
              <a:ln w="12700">
                <a:solidFill>
                  <a:srgbClr val="438086">
                    <a:shade val="90000"/>
                    <a:satMod val="15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Зафиксированы </a:t>
            </a:r>
            <a:r>
              <a:rPr lang="ru-RU" sz="2400" b="1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случаи абсолютной недопустимости к применению поставляемых изделий в части </a:t>
            </a:r>
            <a:r>
              <a:rPr lang="ru-RU" sz="2400" b="1" dirty="0" err="1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воспроизводимости</a:t>
            </a:r>
            <a:r>
              <a:rPr lang="ru-RU" sz="2400" b="1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результатов </a:t>
            </a:r>
            <a:r>
              <a:rPr lang="ru-RU" sz="2400" b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исследований»…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b="1" dirty="0" smtClean="0">
              <a:ln w="12700">
                <a:solidFill>
                  <a:srgbClr val="438086">
                    <a:shade val="90000"/>
                    <a:satMod val="15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КДЛ </a:t>
            </a:r>
            <a:r>
              <a:rPr lang="ru-RU" sz="2400" b="1" i="1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ГБУЗ «МНПЦ наркологии ДЗМ»</a:t>
            </a: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000" b="1" dirty="0" smtClean="0">
              <a:ln w="12700">
                <a:solidFill>
                  <a:srgbClr val="438086">
                    <a:shade val="90000"/>
                    <a:satMod val="15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80251"/>
            <a:ext cx="81439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+mj-ea"/>
                <a:cs typeface="Arial" pitchFamily="34" charset="0"/>
              </a:rPr>
              <a:t>При проведении подтверждающими методами </a:t>
            </a: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ПОЛОЖИТЕЛЬНЫЕ</a:t>
            </a: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результаты ХТИ с </a:t>
            </a: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ИХА</a:t>
            </a: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-методами</a:t>
            </a: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могут быть </a:t>
            </a:r>
            <a:endParaRPr lang="ru-RU" sz="2000" b="1" i="1" smtClean="0">
              <a:ln w="12700">
                <a:solidFill>
                  <a:srgbClr val="438086">
                    <a:shade val="90000"/>
                    <a:satMod val="15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b="1" i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подтверждены </a:t>
            </a:r>
          </a:p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ОТРИЦАТЕЛЬНЫМИ </a:t>
            </a: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результатами ХТИ с использованием </a:t>
            </a:r>
            <a:r>
              <a:rPr lang="ru-RU" sz="2000" b="1" u="sng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ГХ/МС</a:t>
            </a:r>
            <a:r>
              <a:rPr lang="ru-RU" sz="2000" b="1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image (6).jpg"/>
          <p:cNvPicPr/>
          <p:nvPr/>
        </p:nvPicPr>
        <p:blipFill>
          <a:blip r:embed="rId2" cstate="print"/>
          <a:srcRect r="19396" b="17383"/>
          <a:stretch>
            <a:fillRect/>
          </a:stretch>
        </p:blipFill>
        <p:spPr>
          <a:xfrm>
            <a:off x="714348" y="2780928"/>
            <a:ext cx="2602811" cy="3719905"/>
          </a:xfrm>
          <a:prstGeom prst="rect">
            <a:avLst/>
          </a:prstGeom>
        </p:spPr>
      </p:pic>
      <p:pic>
        <p:nvPicPr>
          <p:cNvPr id="6" name="Рисунок 5" descr="http://limseo.eu/wp-content/uploads/2013/10/Instrument-Chromat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0928"/>
            <a:ext cx="5343932" cy="372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84" y="3000372"/>
            <a:ext cx="94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ИХА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000372"/>
            <a:ext cx="156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ГХ/МС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7524538">
            <a:off x="2707549" y="4811170"/>
            <a:ext cx="659759" cy="2251431"/>
          </a:xfrm>
          <a:prstGeom prst="down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23112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Спасибо за внимание</a:t>
            </a:r>
            <a:r>
              <a:rPr lang="ru-RU" sz="4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80648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85794"/>
            <a:ext cx="7772400" cy="150971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Для проведения </a:t>
            </a:r>
            <a:r>
              <a:rPr lang="ru-RU" sz="2600" dirty="0" err="1" smtClean="0">
                <a:solidFill>
                  <a:schemeClr val="tx1"/>
                </a:solidFill>
              </a:rPr>
              <a:t>иммунохроматографического</a:t>
            </a:r>
            <a:r>
              <a:rPr lang="ru-RU" sz="2600" dirty="0" smtClean="0">
                <a:solidFill>
                  <a:schemeClr val="tx1"/>
                </a:solidFill>
              </a:rPr>
              <a:t> анализа при проведении предварительных химико-токсикологических исследований предлагается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 Тест-контейнер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www.abon.com.cn/ProductImage/Overseas/DOA/DOA%20multi-drug%20paneldevice%20and%20cu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4951730" cy="330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280920" cy="28803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Тест-контейнер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представляет собой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одноразовую экспресс-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систему для одновременного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качественного</a:t>
            </a:r>
            <a:r>
              <a:rPr lang="ru-RU" sz="2600" dirty="0" smtClean="0">
                <a:solidFill>
                  <a:schemeClr val="tx1"/>
                </a:solidFill>
              </a:rPr>
              <a:t> определения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нескольких видов</a:t>
            </a:r>
          </a:p>
          <a:p>
            <a:r>
              <a:rPr lang="ru-RU" sz="2600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2600" dirty="0" smtClean="0">
                <a:solidFill>
                  <a:schemeClr val="tx1"/>
                </a:solidFill>
              </a:rPr>
              <a:t> веществ в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моче человека при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химико-токсикологических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исследованиях </a:t>
            </a:r>
            <a:r>
              <a:rPr lang="ru-RU" sz="2600" b="1" dirty="0" smtClean="0">
                <a:solidFill>
                  <a:schemeClr val="tx1"/>
                </a:solidFill>
              </a:rPr>
              <a:t>предварительным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иммунохроматографическим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(</a:t>
            </a:r>
            <a:r>
              <a:rPr lang="ru-RU" sz="2600" dirty="0" smtClean="0">
                <a:solidFill>
                  <a:schemeClr val="tx1"/>
                </a:solidFill>
              </a:rPr>
              <a:t>ИХА) методом </a:t>
            </a:r>
            <a:r>
              <a:rPr lang="ru-RU" sz="2600" dirty="0" err="1" smtClean="0">
                <a:solidFill>
                  <a:schemeClr val="tx1"/>
                </a:solidFill>
              </a:rPr>
              <a:t>in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vitro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 (1)(1).jpg"/>
          <p:cNvPicPr/>
          <p:nvPr/>
        </p:nvPicPr>
        <p:blipFill>
          <a:blip r:embed="rId2" cstate="print"/>
          <a:srcRect l="12461" r="9346" b="17390"/>
          <a:stretch>
            <a:fillRect/>
          </a:stretch>
        </p:blipFill>
        <p:spPr>
          <a:xfrm>
            <a:off x="323528" y="620688"/>
            <a:ext cx="2412268" cy="2808312"/>
          </a:xfrm>
          <a:prstGeom prst="rect">
            <a:avLst/>
          </a:prstGeom>
        </p:spPr>
      </p:pic>
      <p:pic>
        <p:nvPicPr>
          <p:cNvPr id="5" name="Рисунок 4" descr="image (2)(1).jpg"/>
          <p:cNvPicPr/>
          <p:nvPr/>
        </p:nvPicPr>
        <p:blipFill>
          <a:blip r:embed="rId3" cstate="print"/>
          <a:srcRect l="2492" t="2094" b="7622"/>
          <a:stretch>
            <a:fillRect/>
          </a:stretch>
        </p:blipFill>
        <p:spPr>
          <a:xfrm>
            <a:off x="251520" y="3429000"/>
            <a:ext cx="259228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794833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Среди предлагаемых фирмой-производителем комплектаций тест-контейнеров для определения </a:t>
            </a:r>
            <a:r>
              <a:rPr lang="ru-RU" sz="2400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2400" dirty="0">
                <a:solidFill>
                  <a:schemeClr val="tx1"/>
                </a:solidFill>
              </a:rPr>
              <a:t> веществ, </a:t>
            </a:r>
            <a:r>
              <a:rPr lang="ru-RU" sz="2400" dirty="0" smtClean="0">
                <a:solidFill>
                  <a:schemeClr val="tx1"/>
                </a:solidFill>
              </a:rPr>
              <a:t>основная комбинация 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опиаты</a:t>
            </a:r>
            <a:r>
              <a:rPr lang="en-US" sz="2400" dirty="0" smtClean="0">
                <a:solidFill>
                  <a:schemeClr val="tx1"/>
                </a:solidFill>
              </a:rPr>
              <a:t> (OPI)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морфин</a:t>
            </a:r>
            <a:r>
              <a:rPr lang="en-US" sz="2400" dirty="0" smtClean="0">
                <a:solidFill>
                  <a:schemeClr val="tx1"/>
                </a:solidFill>
              </a:rPr>
              <a:t> (MOP)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метадон</a:t>
            </a:r>
            <a:r>
              <a:rPr lang="en-US" sz="2400" dirty="0" smtClean="0">
                <a:solidFill>
                  <a:schemeClr val="tx1"/>
                </a:solidFill>
              </a:rPr>
              <a:t> (MTD)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марихуана</a:t>
            </a:r>
            <a:r>
              <a:rPr lang="en-US" sz="2400" dirty="0" smtClean="0">
                <a:solidFill>
                  <a:schemeClr val="tx1"/>
                </a:solidFill>
              </a:rPr>
              <a:t> (THC)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кокаин</a:t>
            </a:r>
            <a:r>
              <a:rPr lang="en-US" sz="2400" dirty="0" smtClean="0">
                <a:solidFill>
                  <a:schemeClr val="tx1"/>
                </a:solidFill>
              </a:rPr>
              <a:t> (COC)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амфетамин</a:t>
            </a:r>
            <a:r>
              <a:rPr lang="en-US" sz="2400" dirty="0" smtClean="0">
                <a:solidFill>
                  <a:schemeClr val="tx1"/>
                </a:solidFill>
              </a:rPr>
              <a:t> (AMP)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метамфетамин</a:t>
            </a:r>
            <a:r>
              <a:rPr lang="en-US" sz="2400" dirty="0" smtClean="0">
                <a:solidFill>
                  <a:schemeClr val="tx1"/>
                </a:solidFill>
              </a:rPr>
              <a:t> (MET)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барбитураты</a:t>
            </a:r>
            <a:r>
              <a:rPr lang="en-US" sz="2400" dirty="0" smtClean="0">
                <a:solidFill>
                  <a:schemeClr val="tx1"/>
                </a:solidFill>
              </a:rPr>
              <a:t> (BAR)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бензодиазепины</a:t>
            </a:r>
            <a:r>
              <a:rPr lang="en-US" sz="2400" dirty="0" smtClean="0">
                <a:solidFill>
                  <a:schemeClr val="tx1"/>
                </a:solidFill>
              </a:rPr>
              <a:t> (BZO)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трициклические</a:t>
            </a:r>
            <a:r>
              <a:rPr lang="ru-RU" sz="2400" b="1" dirty="0" smtClean="0">
                <a:solidFill>
                  <a:schemeClr val="tx1"/>
                </a:solidFill>
              </a:rPr>
              <a:t> антидепрессанты</a:t>
            </a:r>
            <a:r>
              <a:rPr lang="en-US" sz="2400" dirty="0" smtClean="0">
                <a:solidFill>
                  <a:schemeClr val="tx1"/>
                </a:solidFill>
              </a:rPr>
              <a:t> (TCA)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age (5).jpg"/>
          <p:cNvPicPr/>
          <p:nvPr/>
        </p:nvPicPr>
        <p:blipFill>
          <a:blip r:embed="rId2" cstate="print"/>
          <a:srcRect l="8411" r="7788" b="17390"/>
          <a:stretch>
            <a:fillRect/>
          </a:stretch>
        </p:blipFill>
        <p:spPr>
          <a:xfrm>
            <a:off x="251520" y="1628800"/>
            <a:ext cx="360040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04669"/>
            <a:ext cx="4572032" cy="42387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Так </a:t>
            </a:r>
            <a:r>
              <a:rPr lang="ru-RU" sz="2600" dirty="0" smtClean="0">
                <a:solidFill>
                  <a:schemeClr val="tx1"/>
                </a:solidFill>
              </a:rPr>
              <a:t>как, отбор мочи должен производиться в условиях, исключающих возможность замены или фальсификации биологического объекта, тест-контейнеры оснащены  контролем подлинности (качества) биологического объекта по температуре образца.</a:t>
            </a:r>
          </a:p>
          <a:p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(4).jpg"/>
          <p:cNvPicPr/>
          <p:nvPr/>
        </p:nvPicPr>
        <p:blipFill>
          <a:blip r:embed="rId2" cstate="print"/>
          <a:srcRect r="20369" b="6741"/>
          <a:stretch>
            <a:fillRect/>
          </a:stretch>
        </p:blipFill>
        <p:spPr>
          <a:xfrm rot="5400000">
            <a:off x="4861742" y="762999"/>
            <a:ext cx="4238780" cy="352212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3779545">
            <a:off x="4551664" y="2574658"/>
            <a:ext cx="810281" cy="2512639"/>
          </a:xfrm>
          <a:prstGeom prst="down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0866"/>
              </p:ext>
            </p:extLst>
          </p:nvPr>
        </p:nvGraphicFramePr>
        <p:xfrm>
          <a:off x="1043608" y="260646"/>
          <a:ext cx="6912767" cy="61926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7201"/>
                <a:gridCol w="91614"/>
                <a:gridCol w="2782338"/>
                <a:gridCol w="91614"/>
              </a:tblGrid>
              <a:tr h="26575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Характеристики: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57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Объём контейнера, мл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менее 80 мл.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57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Контроль вскрытия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9937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Температурный индикатор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9873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 температурного индикатора, °С, диапазон значений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+33 – +38 °С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9937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Хранение, °С, диапазон значений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+4 – +30 °С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3151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определения результата, минут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5 минут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57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Защитная этикетка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575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Контроль фальсификации: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Окислители/</a:t>
                      </a:r>
                      <a:r>
                        <a:rPr lang="en-US" sz="1600" dirty="0">
                          <a:effectLst/>
                        </a:rPr>
                        <a:t>PCC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Удельный вес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рН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Нитриты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Глутаральдегид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Креатинин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68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Цветная шкала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интерпретации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Наличие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42" marR="61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021288"/>
            <a:ext cx="6661292" cy="14401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Преимущества тест-контейнеров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628800"/>
            <a:ext cx="8183880" cy="468052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простота </a:t>
            </a:r>
            <a:r>
              <a:rPr lang="ru-RU" sz="2600" dirty="0">
                <a:solidFill>
                  <a:schemeClr val="tx1"/>
                </a:solidFill>
              </a:rPr>
              <a:t>— позволяют получить результат и первичное представление о состоянии обследуемого без дополнительного оборудования и высокоспециализированных навыков;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оперативность </a:t>
            </a:r>
            <a:r>
              <a:rPr lang="ru-RU" sz="2600" dirty="0">
                <a:solidFill>
                  <a:schemeClr val="tx1"/>
                </a:solidFill>
              </a:rPr>
              <a:t>— позволяют быстро выполнить исследование и в короткие сроки приступить к дальнейшим медицинским мероприятиям;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информативность </a:t>
            </a:r>
            <a:r>
              <a:rPr lang="ru-RU" sz="2600" dirty="0">
                <a:solidFill>
                  <a:schemeClr val="tx1"/>
                </a:solidFill>
              </a:rPr>
              <a:t>— одновременно определяют содержание нескольких видов </a:t>
            </a:r>
            <a:r>
              <a:rPr lang="ru-RU" sz="2600" dirty="0" err="1">
                <a:solidFill>
                  <a:schemeClr val="tx1"/>
                </a:solidFill>
              </a:rPr>
              <a:t>психоактивных</a:t>
            </a:r>
            <a:r>
              <a:rPr lang="ru-RU" sz="2600" dirty="0">
                <a:solidFill>
                  <a:schemeClr val="tx1"/>
                </a:solidFill>
              </a:rPr>
              <a:t> веществ в биологическом объекте;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контроль </a:t>
            </a:r>
            <a:r>
              <a:rPr lang="ru-RU" sz="2600" dirty="0">
                <a:solidFill>
                  <a:schemeClr val="tx1"/>
                </a:solidFill>
              </a:rPr>
              <a:t>— исключают возможность замены или фальсификации биологического объекта;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безопасность </a:t>
            </a:r>
            <a:r>
              <a:rPr lang="ru-RU" sz="2600" dirty="0">
                <a:solidFill>
                  <a:schemeClr val="tx1"/>
                </a:solidFill>
              </a:rPr>
              <a:t>— исключают контакт медицинского работника с биологическим объектом;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600" b="1" dirty="0">
                <a:solidFill>
                  <a:srgbClr val="006600"/>
                </a:solidFill>
              </a:rPr>
              <a:t>удобство</a:t>
            </a:r>
            <a:r>
              <a:rPr lang="ru-RU" sz="2600" dirty="0">
                <a:solidFill>
                  <a:schemeClr val="tx1"/>
                </a:solidFill>
              </a:rPr>
              <a:t> — не требуют специальные условия 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25484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56166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Анализатор </a:t>
            </a:r>
            <a:r>
              <a:rPr lang="ru-RU" sz="4000" dirty="0" err="1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видеоцифровой</a:t>
            </a:r>
            <a:r>
              <a:rPr lang="ru-RU" sz="4000" dirty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иммунохроматографический</a:t>
            </a:r>
            <a:r>
              <a:rPr lang="ru-RU" sz="4000" dirty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 в комплекте с автоматизированным рабочим местом  и стартовым набором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тест-контейнеров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Arial"/>
              </a:rPr>
              <a:t>«РЕФЛЕКОМ»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229200"/>
            <a:ext cx="8136904" cy="432048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557</Words>
  <Application>Microsoft Office PowerPoint</Application>
  <PresentationFormat>Экран (4:3)</PresentationFormat>
  <Paragraphs>118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Тест-контейнер для определения психоактивных веществ в моче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тест-контейнеров </vt:lpstr>
      <vt:lpstr>Анализатор видеоцифровой иммунохроматографический в комплекте с автоматизированным рабочим местом  и стартовым набором  тест-контейнеров  «РЕФЛЕКОМ»</vt:lpstr>
      <vt:lpstr>Презентация PowerPoint</vt:lpstr>
      <vt:lpstr>Презентация PowerPoint</vt:lpstr>
      <vt:lpstr>Преимущества АПК«Рефлеком»</vt:lpstr>
      <vt:lpstr>Презентация PowerPoint</vt:lpstr>
      <vt:lpstr>Презентация PowerPoint</vt:lpstr>
      <vt:lpstr>АМ-2100 (BEE-SURE-S)</vt:lpstr>
      <vt:lpstr> Комплект поставки: </vt:lpstr>
      <vt:lpstr>РЕЗУЛЬТАТЫ ТЕХНИЧЕСКИХ ИСПЫТАНИЙ ТЕСТОВ  ДЛЯ АНАЛИЗА НАРКОТИЧЕСКИХ СРЕДСТВ  В МОЧЕ  ПРОИЗВОДСТВА ФАКТОР-МЕД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динамического наблюдения пациентов, страдающих наркологическими заболеваниями</dc:title>
  <dc:creator>Алексей Ю. Евдокимов</dc:creator>
  <cp:lastModifiedBy>nea</cp:lastModifiedBy>
  <cp:revision>75</cp:revision>
  <dcterms:created xsi:type="dcterms:W3CDTF">2013-11-28T19:05:12Z</dcterms:created>
  <dcterms:modified xsi:type="dcterms:W3CDTF">2016-05-18T07:06:30Z</dcterms:modified>
</cp:coreProperties>
</file>