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7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8.xml" ContentType="application/vnd.openxmlformats-officedocument.presentationml.notesSlide+xml"/>
  <Override PartName="/ppt/charts/chart26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</p:sldMasterIdLst>
  <p:notesMasterIdLst>
    <p:notesMasterId r:id="rId23"/>
  </p:notesMasterIdLst>
  <p:sldIdLst>
    <p:sldId id="257" r:id="rId3"/>
    <p:sldId id="274" r:id="rId4"/>
    <p:sldId id="322" r:id="rId5"/>
    <p:sldId id="318" r:id="rId6"/>
    <p:sldId id="321" r:id="rId7"/>
    <p:sldId id="304" r:id="rId8"/>
    <p:sldId id="305" r:id="rId9"/>
    <p:sldId id="342" r:id="rId10"/>
    <p:sldId id="327" r:id="rId11"/>
    <p:sldId id="288" r:id="rId12"/>
    <p:sldId id="341" r:id="rId13"/>
    <p:sldId id="310" r:id="rId14"/>
    <p:sldId id="323" r:id="rId15"/>
    <p:sldId id="328" r:id="rId16"/>
    <p:sldId id="335" r:id="rId17"/>
    <p:sldId id="339" r:id="rId18"/>
    <p:sldId id="344" r:id="rId19"/>
    <p:sldId id="346" r:id="rId20"/>
    <p:sldId id="300" r:id="rId21"/>
    <p:sldId id="348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FA87E59-E4D8-4764-9E64-16AB1EB18BA6}">
          <p14:sldIdLst>
            <p14:sldId id="257"/>
            <p14:sldId id="274"/>
            <p14:sldId id="322"/>
            <p14:sldId id="318"/>
            <p14:sldId id="321"/>
          </p14:sldIdLst>
        </p14:section>
        <p14:section name="Раздел без заголовка" id="{AC60F6EE-ADBD-449F-83C4-93E4DC886FA7}">
          <p14:sldIdLst>
            <p14:sldId id="304"/>
            <p14:sldId id="305"/>
            <p14:sldId id="342"/>
            <p14:sldId id="327"/>
            <p14:sldId id="288"/>
            <p14:sldId id="341"/>
            <p14:sldId id="310"/>
            <p14:sldId id="323"/>
            <p14:sldId id="328"/>
            <p14:sldId id="335"/>
            <p14:sldId id="339"/>
            <p14:sldId id="344"/>
            <p14:sldId id="346"/>
            <p14:sldId id="300"/>
            <p14:sldId id="3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9966"/>
    <a:srgbClr val="000000"/>
    <a:srgbClr val="CCFFFF"/>
    <a:srgbClr val="FFCC00"/>
    <a:srgbClr val="FF66CC"/>
    <a:srgbClr val="FFFF99"/>
    <a:srgbClr val="FFFFCC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2549" autoAdjust="0"/>
  </p:normalViewPr>
  <p:slideViewPr>
    <p:cSldViewPr>
      <p:cViewPr>
        <p:scale>
          <a:sx n="102" d="100"/>
          <a:sy n="102" d="100"/>
        </p:scale>
        <p:origin x="-754" y="7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317032040472251E-2"/>
          <c:y val="3.4210526315789476E-2"/>
          <c:w val="0.91568296795952786"/>
          <c:h val="0.68947368421052668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1003648"/>
        <c:axId val="81005184"/>
        <c:axId val="0"/>
      </c:bar3DChart>
      <c:catAx>
        <c:axId val="8100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100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005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003648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317032040472251E-2"/>
          <c:y val="3.4210526315789476E-2"/>
          <c:w val="0.91568296795952786"/>
          <c:h val="0.68947368421052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алкогольными психозами общая (на 100 тыс. нас.)</c:v>
                </c:pt>
              </c:strCache>
            </c:strRef>
          </c:tx>
          <c:spPr>
            <a:solidFill>
              <a:srgbClr val="CCCCFF"/>
            </a:solidFill>
            <a:ln w="898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1796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  <c:pt idx="4">
                  <c:v>2016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74.5</c:v>
                </c:pt>
                <c:pt idx="1">
                  <c:v>65</c:v>
                </c:pt>
                <c:pt idx="2">
                  <c:v>66.7</c:v>
                </c:pt>
                <c:pt idx="3">
                  <c:v>62.5</c:v>
                </c:pt>
                <c:pt idx="4">
                  <c:v>56.7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656896"/>
        <c:axId val="20658432"/>
        <c:axId val="0"/>
      </c:bar3DChart>
      <c:catAx>
        <c:axId val="2065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65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658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56896"/>
        <c:crosses val="autoZero"/>
        <c:crossBetween val="between"/>
      </c:valAx>
      <c:spPr>
        <a:noFill/>
        <a:ln w="25409">
          <a:noFill/>
        </a:ln>
      </c:spPr>
    </c:plotArea>
    <c:legend>
      <c:legendPos val="b"/>
      <c:overlay val="0"/>
      <c:spPr>
        <a:noFill/>
        <a:ln w="2245">
          <a:solidFill>
            <a:schemeClr val="tx1"/>
          </a:solidFill>
          <a:prstDash val="solid"/>
        </a:ln>
      </c:spPr>
      <c:txPr>
        <a:bodyPr/>
        <a:lstStyle/>
        <a:p>
          <a:pPr>
            <a:defRPr sz="1120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1550255536626917E-2"/>
          <c:y val="3.7433155080213949E-2"/>
          <c:w val="0.92844974446337358"/>
          <c:h val="0.681818181818181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алкогольными психозами первичная (на 100 тыс. нас.)</c:v>
                </c:pt>
              </c:strCache>
            </c:strRef>
          </c:tx>
          <c:spPr>
            <a:solidFill>
              <a:srgbClr val="CC3399"/>
            </a:solidFill>
            <a:ln w="897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17958">
                <a:noFill/>
              </a:ln>
            </c:spPr>
            <c:txPr>
              <a:bodyPr/>
              <a:lstStyle/>
              <a:p>
                <a:pPr>
                  <a:defRPr sz="1101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2012г.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 </c:v>
                </c:pt>
                <c:pt idx="4">
                  <c:v>2016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41.5</c:v>
                </c:pt>
                <c:pt idx="1">
                  <c:v>38.5</c:v>
                </c:pt>
                <c:pt idx="2">
                  <c:v>36.4</c:v>
                </c:pt>
                <c:pt idx="3">
                  <c:v>32.200000000000003</c:v>
                </c:pt>
                <c:pt idx="4">
                  <c:v>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683392"/>
        <c:axId val="20693376"/>
        <c:axId val="0"/>
      </c:bar3DChart>
      <c:catAx>
        <c:axId val="2068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69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693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83392"/>
        <c:crosses val="autoZero"/>
        <c:crossBetween val="between"/>
      </c:valAx>
      <c:spPr>
        <a:noFill/>
        <a:ln w="25414">
          <a:noFill/>
        </a:ln>
      </c:spPr>
    </c:plotArea>
    <c:legend>
      <c:legendPos val="b"/>
      <c:overlay val="0"/>
      <c:spPr>
        <a:noFill/>
        <a:ln w="2244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317032040472251E-2"/>
          <c:y val="3.4210526315789476E-2"/>
          <c:w val="0.91568296795952786"/>
          <c:h val="0.68947368421052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алкоголизмом общая (на 100 тыс. нас.)</c:v>
                </c:pt>
              </c:strCache>
            </c:strRef>
          </c:tx>
          <c:spPr>
            <a:gradFill flip="none" rotWithShape="1">
              <a:gsLst>
                <a:gs pos="0">
                  <a:srgbClr val="CCCCFF">
                    <a:shade val="30000"/>
                    <a:satMod val="115000"/>
                  </a:srgbClr>
                </a:gs>
                <a:gs pos="50000">
                  <a:srgbClr val="CCCCFF">
                    <a:shade val="67500"/>
                    <a:satMod val="115000"/>
                  </a:srgbClr>
                </a:gs>
                <a:gs pos="100000">
                  <a:srgbClr val="CCCC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89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1042097998619738E-2"/>
                  <c:y val="-5.200433369447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605244996549345E-3"/>
                  <c:y val="-4.6810725040735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9003250270855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2004333694474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521048999309869E-3"/>
                  <c:y val="-7.8006500541711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96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  <c:pt idx="3">
                  <c:v>2015г.</c:v>
                </c:pt>
                <c:pt idx="4">
                  <c:v>2016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1062.0999999999999</c:v>
                </c:pt>
                <c:pt idx="1">
                  <c:v>1034.4000000000001</c:v>
                </c:pt>
                <c:pt idx="2">
                  <c:v>994.7</c:v>
                </c:pt>
                <c:pt idx="3">
                  <c:v>926.9</c:v>
                </c:pt>
                <c:pt idx="4">
                  <c:v>834.6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297984"/>
        <c:axId val="20299776"/>
        <c:axId val="0"/>
      </c:bar3DChart>
      <c:catAx>
        <c:axId val="2029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29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99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297984"/>
        <c:crosses val="autoZero"/>
        <c:crossBetween val="between"/>
      </c:valAx>
      <c:spPr>
        <a:noFill/>
        <a:ln w="25409">
          <a:noFill/>
        </a:ln>
      </c:spPr>
    </c:plotArea>
    <c:legend>
      <c:legendPos val="b"/>
      <c:layout>
        <c:manualLayout>
          <c:xMode val="edge"/>
          <c:yMode val="edge"/>
          <c:x val="9.4168446335512426E-2"/>
          <c:y val="0.81998617995069145"/>
          <c:w val="0.90276041581758815"/>
          <c:h val="0.1540116532020713"/>
        </c:manualLayout>
      </c:layout>
      <c:overlay val="0"/>
      <c:spPr>
        <a:noFill/>
        <a:ln w="2245">
          <a:solidFill>
            <a:schemeClr val="tx1"/>
          </a:solidFill>
          <a:prstDash val="solid"/>
        </a:ln>
      </c:spPr>
      <c:txPr>
        <a:bodyPr/>
        <a:lstStyle/>
        <a:p>
          <a:pPr>
            <a:defRPr sz="1120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1550255536626917E-2"/>
          <c:y val="3.7433155080213949E-2"/>
          <c:w val="0.92844974446337358"/>
          <c:h val="0.681818181818181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алкоголизмом  первичная (на 100 тыс. нас.)</c:v>
                </c:pt>
              </c:strCache>
            </c:strRef>
          </c:tx>
          <c:spPr>
            <a:solidFill>
              <a:srgbClr val="FF9966"/>
            </a:solidFill>
            <a:ln w="897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2653721682847898E-2"/>
                  <c:y val="-5.3781503115374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89967637540454E-2"/>
                  <c:y val="-4.4817919262812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362459546925626E-2"/>
                  <c:y val="-8.0672607570064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81229773462782E-2"/>
                  <c:y val="-8.9635838525624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653721682847898E-2"/>
                  <c:y val="-7.619046274678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958">
                <a:noFill/>
              </a:ln>
            </c:spPr>
            <c:txPr>
              <a:bodyPr/>
              <a:lstStyle/>
              <a:p>
                <a:pPr>
                  <a:defRPr sz="1101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2012г.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 </c:v>
                </c:pt>
                <c:pt idx="4">
                  <c:v>2016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85</c:v>
                </c:pt>
                <c:pt idx="1">
                  <c:v>86</c:v>
                </c:pt>
                <c:pt idx="2">
                  <c:v>73.2</c:v>
                </c:pt>
                <c:pt idx="3">
                  <c:v>70.599999999999994</c:v>
                </c:pt>
                <c:pt idx="4">
                  <c:v>73.2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435328"/>
        <c:axId val="20436864"/>
        <c:axId val="0"/>
      </c:bar3DChart>
      <c:catAx>
        <c:axId val="204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43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436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435328"/>
        <c:crosses val="autoZero"/>
        <c:crossBetween val="between"/>
      </c:valAx>
      <c:spPr>
        <a:noFill/>
        <a:ln w="25414">
          <a:noFill/>
        </a:ln>
      </c:spPr>
    </c:plotArea>
    <c:legend>
      <c:legendPos val="b"/>
      <c:layout>
        <c:manualLayout>
          <c:xMode val="edge"/>
          <c:yMode val="edge"/>
          <c:x val="1.4401294498381876E-2"/>
          <c:y val="0.82477816894449918"/>
          <c:w val="0.9855987055016181"/>
          <c:h val="0.14833107949781346"/>
        </c:manualLayout>
      </c:layout>
      <c:overlay val="0"/>
      <c:spPr>
        <a:noFill/>
        <a:ln w="2244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7410401693259"/>
          <c:y val="0.23866655231225833"/>
          <c:w val="0.67314861501618528"/>
          <c:h val="0.6972526556878295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случаи отравлений </c:v>
                </c:pt>
              </c:strCache>
            </c:strRef>
          </c:tx>
          <c:spPr>
            <a:solidFill>
              <a:srgbClr val="CCFFFF"/>
            </a:solidFill>
          </c:spPr>
          <c:invertIfNegative val="0"/>
          <c:cat>
            <c:strRef>
              <c:f>Лист1!$A$2:$A$5</c:f>
              <c:strCache>
                <c:ptCount val="4"/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1841</c:v>
                </c:pt>
                <c:pt idx="2">
                  <c:v>1922</c:v>
                </c:pt>
                <c:pt idx="3">
                  <c:v>1893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strRef>
              <c:f>Лист1!$A$2:$A$5</c:f>
              <c:strCache>
                <c:ptCount val="4"/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525</c:v>
                </c:pt>
                <c:pt idx="2">
                  <c:v>497</c:v>
                </c:pt>
                <c:pt idx="3">
                  <c:v>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04960"/>
        <c:axId val="20506496"/>
        <c:axId val="20469056"/>
      </c:bar3DChart>
      <c:catAx>
        <c:axId val="205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506496"/>
        <c:crosses val="autoZero"/>
        <c:auto val="1"/>
        <c:lblAlgn val="ctr"/>
        <c:lblOffset val="100"/>
        <c:noMultiLvlLbl val="0"/>
      </c:catAx>
      <c:valAx>
        <c:axId val="2050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04960"/>
        <c:crosses val="autoZero"/>
        <c:crossBetween val="between"/>
      </c:valAx>
      <c:serAx>
        <c:axId val="20469056"/>
        <c:scaling>
          <c:orientation val="minMax"/>
        </c:scaling>
        <c:delete val="1"/>
        <c:axPos val="b"/>
        <c:majorTickMark val="out"/>
        <c:minorTickMark val="none"/>
        <c:tickLblPos val="nextTo"/>
        <c:crossAx val="20506496"/>
        <c:crosses val="autoZero"/>
      </c:ser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022689346086382E-2"/>
          <c:y val="3.1746031746031744E-2"/>
          <c:w val="0.66116221908905892"/>
          <c:h val="0.841269841269841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наркоманией общая (на 100 тыс. нас.)</c:v>
                </c:pt>
              </c:strCache>
            </c:strRef>
          </c:tx>
          <c:spPr>
            <a:solidFill>
              <a:srgbClr val="FF0000"/>
            </a:solidFill>
            <a:ln w="896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2012г.</c:v>
                </c:pt>
                <c:pt idx="1">
                  <c:v>2013 г.</c:v>
                </c:pt>
                <c:pt idx="2">
                  <c:v>2014 г.</c:v>
                </c:pt>
                <c:pt idx="3">
                  <c:v>2015г. </c:v>
                </c:pt>
                <c:pt idx="4">
                  <c:v>2016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234.4</c:v>
                </c:pt>
                <c:pt idx="1">
                  <c:v>217.3</c:v>
                </c:pt>
                <c:pt idx="2">
                  <c:v>211.4</c:v>
                </c:pt>
                <c:pt idx="3">
                  <c:v>204.7</c:v>
                </c:pt>
                <c:pt idx="4">
                  <c:v>186.3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471616"/>
        <c:axId val="23473152"/>
        <c:axId val="0"/>
      </c:bar3DChart>
      <c:catAx>
        <c:axId val="2347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2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347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473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47161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572832215612327"/>
          <c:y val="0.11669138216655546"/>
          <c:w val="0.427167784387673"/>
          <c:h val="0.27646353580213273"/>
        </c:manualLayout>
      </c:layout>
      <c:overlay val="0"/>
      <c:spPr>
        <a:noFill/>
        <a:ln w="2242">
          <a:solidFill>
            <a:schemeClr val="tx1"/>
          </a:solidFill>
          <a:prstDash val="solid"/>
        </a:ln>
      </c:spPr>
      <c:txPr>
        <a:bodyPr/>
        <a:lstStyle/>
        <a:p>
          <a:pPr>
            <a:defRPr sz="1119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23252255125774"/>
          <c:y val="9.7465691809545119E-2"/>
          <c:w val="0.74483099548078924"/>
          <c:h val="0.42005210627330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352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Шарыповский р-н</c:v>
                </c:pt>
                <c:pt idx="1">
                  <c:v>Сухобузимский р-н</c:v>
                </c:pt>
                <c:pt idx="2">
                  <c:v>г. Ачинск</c:v>
                </c:pt>
                <c:pt idx="3">
                  <c:v>Идринский р-н</c:v>
                </c:pt>
                <c:pt idx="4">
                  <c:v>г. Норильск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370.6</c:v>
                </c:pt>
                <c:pt idx="1">
                  <c:v>364.8</c:v>
                </c:pt>
                <c:pt idx="2">
                  <c:v>362.3</c:v>
                </c:pt>
                <c:pt idx="3">
                  <c:v>356</c:v>
                </c:pt>
                <c:pt idx="4">
                  <c:v>352.6</c:v>
                </c:pt>
                <c:pt idx="5">
                  <c:v>186.3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01824"/>
        <c:axId val="23503616"/>
      </c:barChart>
      <c:catAx>
        <c:axId val="2350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23503616"/>
        <c:crosses val="autoZero"/>
        <c:auto val="1"/>
        <c:lblAlgn val="ctr"/>
        <c:lblOffset val="100"/>
        <c:noMultiLvlLbl val="0"/>
      </c:catAx>
      <c:valAx>
        <c:axId val="23503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501824"/>
        <c:crosses val="autoZero"/>
        <c:crossBetween val="between"/>
      </c:valAx>
      <c:spPr>
        <a:noFill/>
        <a:ln w="2535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chemeClr val="accent6"/>
              </a:solidFill>
            </a:ln>
          </c:spPr>
          <c:invertIfNegative val="0"/>
          <c:dLbls>
            <c:spPr>
              <a:noFill/>
              <a:ln w="25373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Бирилюсский р-н</c:v>
                </c:pt>
                <c:pt idx="1">
                  <c:v>Туруханский р-н</c:v>
                </c:pt>
                <c:pt idx="2">
                  <c:v>Партизанский р-н</c:v>
                </c:pt>
                <c:pt idx="3">
                  <c:v>Нижнеингашский р-н</c:v>
                </c:pt>
                <c:pt idx="4">
                  <c:v>Тюхтетский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10.1</c:v>
                </c:pt>
                <c:pt idx="1">
                  <c:v>18.100000000000001</c:v>
                </c:pt>
                <c:pt idx="2">
                  <c:v>20.9</c:v>
                </c:pt>
                <c:pt idx="3">
                  <c:v>23.2</c:v>
                </c:pt>
                <c:pt idx="4">
                  <c:v>24.3</c:v>
                </c:pt>
                <c:pt idx="5">
                  <c:v>186.3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44192"/>
        <c:axId val="23545728"/>
      </c:barChart>
      <c:catAx>
        <c:axId val="2354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23545728"/>
        <c:crosses val="autoZero"/>
        <c:auto val="1"/>
        <c:lblAlgn val="ctr"/>
        <c:lblOffset val="100"/>
        <c:noMultiLvlLbl val="0"/>
      </c:catAx>
      <c:valAx>
        <c:axId val="23545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544192"/>
        <c:crosses val="autoZero"/>
        <c:crossBetween val="between"/>
      </c:valAx>
      <c:spPr>
        <a:noFill/>
        <a:ln w="25373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0.11600000000000001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2014г.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C99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CCCCFF"/>
                </a:solidFill>
              </a:ln>
            </c:spPr>
          </c:dPt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0.14499999999999999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2015г.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CCCCFF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0.14899999999999999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2016г.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Лист1!$H$2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ВИЧ среди ПИН</c:v>
                </c:pt>
              </c:strCache>
            </c:strRef>
          </c:cat>
          <c:val>
            <c:numRef>
              <c:f>Лист1!$I$2</c:f>
              <c:numCache>
                <c:formatCode>0.00%</c:formatCode>
                <c:ptCount val="1"/>
                <c:pt idx="0">
                  <c:v>0.219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927040"/>
        <c:axId val="23941120"/>
        <c:axId val="0"/>
      </c:bar3DChart>
      <c:catAx>
        <c:axId val="2392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41120"/>
        <c:crosses val="autoZero"/>
        <c:auto val="1"/>
        <c:lblAlgn val="ctr"/>
        <c:lblOffset val="100"/>
        <c:noMultiLvlLbl val="0"/>
      </c:catAx>
      <c:valAx>
        <c:axId val="239411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392704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7955138209479744"/>
          <c:y val="5.6644499817480591E-2"/>
          <c:w val="0.20448617905202557"/>
          <c:h val="0.90871153205199418"/>
        </c:manualLayout>
      </c:layout>
      <c:overlay val="0"/>
      <c:spPr>
        <a:ln>
          <a:solidFill>
            <a:srgbClr val="00B05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418253830495738E-4"/>
          <c:y val="1.3467268794134677E-2"/>
          <c:w val="0.66116221908905892"/>
          <c:h val="0.841269841269841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наркоманией первичная (на 100 тыс. нас.)</c:v>
                </c:pt>
              </c:strCache>
            </c:strRef>
          </c:tx>
          <c:spPr>
            <a:solidFill>
              <a:srgbClr val="FF0000"/>
            </a:solidFill>
            <a:ln w="896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8.0160320641282558E-3"/>
                  <c:y val="-3.6557510673401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096192384769537E-3"/>
                  <c:y val="-7.9207939792370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2064128256513E-3"/>
                  <c:y val="-7.3115021346803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160320641282558E-3"/>
                  <c:y val="-6.09291844556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825651302605269E-2"/>
                  <c:y val="-3.046459222783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2012г.</c:v>
                </c:pt>
                <c:pt idx="1">
                  <c:v>2013 г.</c:v>
                </c:pt>
                <c:pt idx="2">
                  <c:v>2014 г.</c:v>
                </c:pt>
                <c:pt idx="3">
                  <c:v>2015г. </c:v>
                </c:pt>
                <c:pt idx="4">
                  <c:v>2016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20.9</c:v>
                </c:pt>
                <c:pt idx="1">
                  <c:v>15.9</c:v>
                </c:pt>
                <c:pt idx="2">
                  <c:v>26.8</c:v>
                </c:pt>
                <c:pt idx="3">
                  <c:v>25.5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968768"/>
        <c:axId val="23982848"/>
        <c:axId val="0"/>
      </c:bar3DChart>
      <c:catAx>
        <c:axId val="239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2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398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982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96876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52988013409138113"/>
          <c:y val="0"/>
          <c:w val="0.45198601121614501"/>
          <c:h val="0.3262518661708263"/>
        </c:manualLayout>
      </c:layout>
      <c:overlay val="0"/>
      <c:spPr>
        <a:noFill/>
        <a:ln w="2242">
          <a:solidFill>
            <a:schemeClr val="tx1"/>
          </a:solidFill>
          <a:prstDash val="solid"/>
        </a:ln>
      </c:spPr>
      <c:txPr>
        <a:bodyPr/>
        <a:lstStyle/>
        <a:p>
          <a:pPr>
            <a:defRPr sz="1119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4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534158958285559E-2"/>
          <c:y val="2.8469612744945808E-2"/>
          <c:w val="0.92844974446337358"/>
          <c:h val="0.68181818181818177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0963456"/>
        <c:axId val="80964992"/>
        <c:axId val="0"/>
      </c:bar3DChart>
      <c:catAx>
        <c:axId val="8096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096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96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963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3236245954692556E-2"/>
          <c:y val="0.83822354472334282"/>
          <c:w val="0.9"/>
          <c:h val="0.14833107949781346"/>
        </c:manualLayout>
      </c:layout>
      <c:overlay val="0"/>
      <c:spPr>
        <a:noFill/>
        <a:ln w="2244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23252255125774"/>
          <c:y val="9.7465691809545119E-2"/>
          <c:w val="0.74483099548078924"/>
          <c:h val="0.42005210627330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352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Шарыповский р-н</c:v>
                </c:pt>
                <c:pt idx="1">
                  <c:v>Тасеевский р-н</c:v>
                </c:pt>
                <c:pt idx="2">
                  <c:v>Пировский р-н</c:v>
                </c:pt>
                <c:pt idx="3">
                  <c:v>г. Лесосибирск</c:v>
                </c:pt>
                <c:pt idx="4">
                  <c:v>г. Ачинск</c:v>
                </c:pt>
                <c:pt idx="5">
                  <c:v>г. Норильск</c:v>
                </c:pt>
                <c:pt idx="6">
                  <c:v>Красноярский край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50.5</c:v>
                </c:pt>
                <c:pt idx="2">
                  <c:v>42.6</c:v>
                </c:pt>
                <c:pt idx="3">
                  <c:v>38.6</c:v>
                </c:pt>
                <c:pt idx="4">
                  <c:v>32.700000000000003</c:v>
                </c:pt>
                <c:pt idx="5">
                  <c:v>30.9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48384"/>
        <c:axId val="24049920"/>
      </c:barChart>
      <c:catAx>
        <c:axId val="24048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24049920"/>
        <c:crosses val="autoZero"/>
        <c:auto val="1"/>
        <c:lblAlgn val="ctr"/>
        <c:lblOffset val="100"/>
        <c:noMultiLvlLbl val="0"/>
      </c:catAx>
      <c:valAx>
        <c:axId val="24049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48384"/>
        <c:crosses val="autoZero"/>
        <c:crossBetween val="between"/>
      </c:valAx>
      <c:spPr>
        <a:noFill/>
        <a:ln w="2535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dLbls>
            <c:spPr>
              <a:noFill/>
              <a:ln w="25373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г. Минусинск</c:v>
                </c:pt>
                <c:pt idx="1">
                  <c:v>Шушенский р-н</c:v>
                </c:pt>
                <c:pt idx="2">
                  <c:v>Большемуртинский р-н</c:v>
                </c:pt>
                <c:pt idx="3">
                  <c:v>Козульский р-н</c:v>
                </c:pt>
                <c:pt idx="4">
                  <c:v>Боготольский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3.1</c:v>
                </c:pt>
                <c:pt idx="1">
                  <c:v>3.1</c:v>
                </c:pt>
                <c:pt idx="2">
                  <c:v>5.5</c:v>
                </c:pt>
                <c:pt idx="3">
                  <c:v>6.1</c:v>
                </c:pt>
                <c:pt idx="4">
                  <c:v>6.5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84992"/>
        <c:axId val="23686528"/>
      </c:barChart>
      <c:catAx>
        <c:axId val="2368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23686528"/>
        <c:crosses val="autoZero"/>
        <c:auto val="1"/>
        <c:lblAlgn val="ctr"/>
        <c:lblOffset val="100"/>
        <c:noMultiLvlLbl val="0"/>
      </c:catAx>
      <c:valAx>
        <c:axId val="23686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684992"/>
        <c:crosses val="autoZero"/>
        <c:crossBetween val="between"/>
      </c:valAx>
      <c:spPr>
        <a:noFill/>
        <a:ln w="25373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Структура первичной заболеваемости наркоманией, </a:t>
            </a:r>
            <a:br>
              <a:rPr lang="ru-RU" sz="2800" dirty="0" smtClean="0">
                <a:latin typeface="+mj-lt"/>
                <a:cs typeface="Times New Roman" panose="02020603050405020304" pitchFamily="18" charset="0"/>
              </a:rPr>
            </a:b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2016 год</a:t>
            </a:r>
            <a:endParaRPr lang="ru-RU" sz="2800" dirty="0">
              <a:latin typeface="+mj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89834362061264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236134788637765E-2"/>
          <c:y val="0.25411053017043961"/>
          <c:w val="0.54876954568729508"/>
          <c:h val="0.696189001584079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первичной заболеваемости наркоманией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3.7007072960428163E-2"/>
                  <c:y val="-7.777384209497750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564391075524553E-2"/>
                  <c:y val="0.1587991010357633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103227468334397"/>
                  <c:y val="3.581769917269234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159676241387292E-2"/>
                  <c:y val="-4.587787900506813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4"/>
                <c:pt idx="0">
                  <c:v>опиоиды</c:v>
                </c:pt>
                <c:pt idx="1">
                  <c:v>полинаркомания</c:v>
                </c:pt>
                <c:pt idx="2">
                  <c:v>каннабиноиды</c:v>
                </c:pt>
                <c:pt idx="3">
                  <c:v>др.психостимуляторы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0.20899999999999999</c:v>
                </c:pt>
                <c:pt idx="1">
                  <c:v>0.20200000000000001</c:v>
                </c:pt>
                <c:pt idx="2">
                  <c:v>0.23</c:v>
                </c:pt>
                <c:pt idx="3">
                  <c:v>0.35899999999999999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71680499531830255"/>
          <c:y val="0.26757733215984036"/>
          <c:w val="0.25665965006124675"/>
          <c:h val="0.5135398836015063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458760620800588E-2"/>
          <c:y val="5.06685765073722E-2"/>
          <c:w val="0.59085270718712379"/>
          <c:h val="0.799809636536111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случаи отравлений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689</c:v>
                </c:pt>
                <c:pt idx="1">
                  <c:v>672</c:v>
                </c:pt>
                <c:pt idx="2">
                  <c:v>738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112</c:v>
                </c:pt>
                <c:pt idx="1">
                  <c:v>71</c:v>
                </c:pt>
                <c:pt idx="2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471808"/>
        <c:axId val="24473600"/>
        <c:axId val="24427136"/>
      </c:bar3DChart>
      <c:catAx>
        <c:axId val="2447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473600"/>
        <c:crosses val="autoZero"/>
        <c:auto val="1"/>
        <c:lblAlgn val="ctr"/>
        <c:lblOffset val="100"/>
        <c:noMultiLvlLbl val="0"/>
      </c:catAx>
      <c:valAx>
        <c:axId val="2447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71808"/>
        <c:crosses val="autoZero"/>
        <c:crossBetween val="between"/>
      </c:valAx>
      <c:serAx>
        <c:axId val="24427136"/>
        <c:scaling>
          <c:orientation val="minMax"/>
        </c:scaling>
        <c:delete val="1"/>
        <c:axPos val="b"/>
        <c:majorTickMark val="out"/>
        <c:minorTickMark val="none"/>
        <c:tickLblPos val="nextTo"/>
        <c:crossAx val="24473600"/>
        <c:crosses val="autoZero"/>
      </c:serAx>
      <c:spPr>
        <a:noFill/>
        <a:ln w="2539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Наркотические отравления, 2016 год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244556113902847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297152168277585E-2"/>
          <c:y val="0.32706747861348751"/>
          <c:w val="0.50711888493871049"/>
          <c:h val="0.551643914565048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наркотические отравления 2015г.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CCCCFF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3.3276751210118832E-2"/>
                  <c:y val="-1.0110591415026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489507906989016E-3"/>
                  <c:y val="0"/>
                </c:manualLayout>
              </c:layout>
              <c:spPr>
                <a:ln>
                  <a:solidFill>
                    <a:srgbClr val="CCFFFF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23418931929991E-2"/>
                  <c:y val="-3.7832860711968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764926997190677E-2"/>
                  <c:y val="-8.0951593318407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rgbClr val="CCFFFF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опиаты</c:v>
                </c:pt>
                <c:pt idx="1">
                  <c:v>неуточненные </c:v>
                </c:pt>
                <c:pt idx="2">
                  <c:v>каннабиноиды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3.7999999999999999E-2</c:v>
                </c:pt>
                <c:pt idx="1">
                  <c:v>0.87</c:v>
                </c:pt>
                <c:pt idx="2" formatCode="0.00%">
                  <c:v>9.1999999999999998E-2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опиаты</c:v>
                </c:pt>
                <c:pt idx="1">
                  <c:v>неуточненные </c:v>
                </c:pt>
                <c:pt idx="2">
                  <c:v>каннабиноиды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59840941644884327"/>
          <c:y val="0.32912603639776816"/>
          <c:w val="0.29299001569527428"/>
          <c:h val="0.62515721523157119"/>
        </c:manualLayout>
      </c:layout>
      <c:overlay val="0"/>
      <c:spPr>
        <a:ln>
          <a:solidFill>
            <a:srgbClr val="CCFFFF"/>
          </a:solidFill>
        </a:ln>
      </c:spPr>
      <c:txPr>
        <a:bodyPr/>
        <a:lstStyle/>
        <a:p>
          <a:pPr>
            <a:defRPr sz="1598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19509075525789E-3"/>
          <c:y val="0.18144459325367815"/>
          <c:w val="0.63674667461191203"/>
          <c:h val="0.818555438284635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виды ПАВ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8.9371173392245512E-2"/>
                  <c:y val="-0.3090417692573119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228071409262355E-2"/>
                  <c:y val="0.19188105918383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504844989991838E-2"/>
                  <c:y val="-3.4713409011601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потребители алкоголя</c:v>
                </c:pt>
                <c:pt idx="1">
                  <c:v>потребители наркотиков</c:v>
                </c:pt>
                <c:pt idx="2">
                  <c:v>потребители токсических в-в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0.52</c:v>
                </c:pt>
                <c:pt idx="1">
                  <c:v>0.32700000000000001</c:v>
                </c:pt>
                <c:pt idx="2">
                  <c:v>0.124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6625847833791686"/>
          <c:y val="5.1871389832755341E-2"/>
          <c:w val="0.33581168875852474"/>
          <c:h val="0.4746277007413818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5575969670458E-2"/>
          <c:y val="5.1245284170303447E-2"/>
          <c:w val="0.8648907601827549"/>
          <c:h val="0.838112862264130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потребители алкоголя</c:v>
                </c:pt>
              </c:strCache>
            </c:strRef>
          </c:tx>
          <c:invertIfNegative val="0"/>
          <c:cat>
            <c:strRef>
              <c:f>Лист1!$A$3:$A$5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Лист1!$B$3:$B$5</c:f>
              <c:numCache>
                <c:formatCode>0.00%</c:formatCode>
                <c:ptCount val="3"/>
                <c:pt idx="0" formatCode="0%">
                  <c:v>0.44</c:v>
                </c:pt>
                <c:pt idx="1">
                  <c:v>0.52100000000000002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потребители наркотиков</c:v>
                </c:pt>
              </c:strCache>
            </c:strRef>
          </c:tx>
          <c:invertIfNegative val="0"/>
          <c:cat>
            <c:strRef>
              <c:f>Лист1!$A$3:$A$5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Лист1!$C$3:$C$5</c:f>
              <c:numCache>
                <c:formatCode>0.00%</c:formatCode>
                <c:ptCount val="3"/>
                <c:pt idx="0">
                  <c:v>0.436</c:v>
                </c:pt>
                <c:pt idx="1">
                  <c:v>0.32700000000000001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потребители токсических в-в</c:v>
                </c:pt>
              </c:strCache>
            </c:strRef>
          </c:tx>
          <c:spPr>
            <a:gradFill>
              <a:gsLst>
                <a:gs pos="43750">
                  <a:srgbClr val="CFCFC8"/>
                </a:gs>
                <a:gs pos="37500">
                  <a:srgbClr val="C7C7C0"/>
                </a:gs>
                <a:gs pos="25000">
                  <a:srgbClr val="B6B6B0"/>
                </a:gs>
                <a:gs pos="0">
                  <a:schemeClr val="accent1">
                    <a:shade val="30000"/>
                    <a:satMod val="115000"/>
                  </a:schemeClr>
                </a:gs>
                <a:gs pos="88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Лист1!$A$3:$A$5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Лист1!$D$3:$D$5</c:f>
              <c:numCache>
                <c:formatCode>0.00%</c:formatCode>
                <c:ptCount val="3"/>
                <c:pt idx="0">
                  <c:v>0.16300000000000001</c:v>
                </c:pt>
                <c:pt idx="1">
                  <c:v>0.152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3305728"/>
        <c:axId val="33307264"/>
        <c:axId val="0"/>
      </c:bar3DChart>
      <c:catAx>
        <c:axId val="3330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3307264"/>
        <c:crosses val="autoZero"/>
        <c:auto val="1"/>
        <c:lblAlgn val="ctr"/>
        <c:lblOffset val="100"/>
        <c:noMultiLvlLbl val="0"/>
      </c:catAx>
      <c:valAx>
        <c:axId val="33307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30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805701370662005"/>
          <c:y val="0"/>
          <c:w val="0.35268372703412071"/>
          <c:h val="0.381189648724476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66367745327602"/>
          <c:y val="7.6984877321047501E-2"/>
          <c:w val="0.93640996411026756"/>
          <c:h val="0.4790439796295285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7.8408210722066315E-2"/>
                  <c:y val="-2.5527760993563884E-2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667360070315904E-2"/>
                  <c:y val="-4.6345935313218692E-2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232307418969045E-3"/>
                  <c:y val="-2.9464684486486402E-4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333148350693335E-2"/>
                  <c:y val="-8.292176227823278E-2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417708479734398E-2"/>
                  <c:y val="-3.4171240259713548E-2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741412676838767E-3"/>
                  <c:y val="-8.5427139058566019E-3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Саянский р-н</c:v>
                </c:pt>
                <c:pt idx="1">
                  <c:v>Сухобузимский р-н</c:v>
                </c:pt>
                <c:pt idx="2">
                  <c:v>Пировский р-н</c:v>
                </c:pt>
                <c:pt idx="3">
                  <c:v>Эвенкийский МР</c:v>
                </c:pt>
                <c:pt idx="4">
                  <c:v>Ужурский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5111.7</c:v>
                </c:pt>
                <c:pt idx="1">
                  <c:v>4177.5</c:v>
                </c:pt>
                <c:pt idx="2">
                  <c:v>4163.1000000000004</c:v>
                </c:pt>
                <c:pt idx="3">
                  <c:v>4048.3</c:v>
                </c:pt>
                <c:pt idx="4">
                  <c:v>3722.9</c:v>
                </c:pt>
                <c:pt idx="5">
                  <c:v>1249.0999999999999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586752"/>
        <c:axId val="94588288"/>
        <c:axId val="84161408"/>
      </c:bar3DChart>
      <c:catAx>
        <c:axId val="94586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588288"/>
        <c:crosses val="autoZero"/>
        <c:auto val="1"/>
        <c:lblAlgn val="ctr"/>
        <c:lblOffset val="100"/>
        <c:noMultiLvlLbl val="0"/>
      </c:catAx>
      <c:valAx>
        <c:axId val="9458828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94586752"/>
        <c:crosses val="max"/>
        <c:crossBetween val="between"/>
      </c:valAx>
      <c:serAx>
        <c:axId val="84161408"/>
        <c:scaling>
          <c:orientation val="minMax"/>
        </c:scaling>
        <c:delete val="1"/>
        <c:axPos val="b"/>
        <c:majorTickMark val="out"/>
        <c:minorTickMark val="none"/>
        <c:tickLblPos val="nextTo"/>
        <c:crossAx val="94588288"/>
        <c:crosses val="autoZero"/>
      </c:serAx>
      <c:spPr>
        <a:noFill/>
        <a:ln w="25476">
          <a:noFill/>
        </a:ln>
      </c:spPr>
    </c:plotArea>
    <c:plotVisOnly val="1"/>
    <c:dispBlanksAs val="gap"/>
    <c:showDLblsOverMax val="0"/>
  </c:chart>
  <c:txPr>
    <a:bodyPr/>
    <a:lstStyle/>
    <a:p>
      <a:pPr>
        <a:defRPr sz="1805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421505097281"/>
          <c:y val="7.674148793889686E-2"/>
          <c:w val="0.93640996411026756"/>
          <c:h val="0.5268434070803590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3.3722438391699118E-2"/>
                  <c:y val="-3.24543610547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9701686121919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701686121919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821011673151752E-3"/>
                  <c:y val="-3.2454361054766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Рыбинский р-н</c:v>
                </c:pt>
                <c:pt idx="1">
                  <c:v>Курагинский р-н</c:v>
                </c:pt>
                <c:pt idx="2">
                  <c:v>Уярский р-н</c:v>
                </c:pt>
                <c:pt idx="3">
                  <c:v>Красноярск</c:v>
                </c:pt>
                <c:pt idx="4">
                  <c:v>Сосновоборск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381.7</c:v>
                </c:pt>
                <c:pt idx="1">
                  <c:v>496.1</c:v>
                </c:pt>
                <c:pt idx="2">
                  <c:v>609.79999999999995</c:v>
                </c:pt>
                <c:pt idx="3">
                  <c:v>703.6</c:v>
                </c:pt>
                <c:pt idx="4">
                  <c:v>794</c:v>
                </c:pt>
                <c:pt idx="5">
                  <c:v>1249.0999999999999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36704"/>
        <c:axId val="20138240"/>
        <c:axId val="84162752"/>
      </c:bar3DChart>
      <c:catAx>
        <c:axId val="20136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138240"/>
        <c:crosses val="autoZero"/>
        <c:auto val="1"/>
        <c:lblAlgn val="ctr"/>
        <c:lblOffset val="100"/>
        <c:noMultiLvlLbl val="0"/>
      </c:catAx>
      <c:valAx>
        <c:axId val="20138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136704"/>
        <c:crosses val="autoZero"/>
        <c:crossBetween val="between"/>
      </c:valAx>
      <c:serAx>
        <c:axId val="84162752"/>
        <c:scaling>
          <c:orientation val="minMax"/>
        </c:scaling>
        <c:delete val="1"/>
        <c:axPos val="b"/>
        <c:majorTickMark val="out"/>
        <c:minorTickMark val="none"/>
        <c:tickLblPos val="nextTo"/>
        <c:crossAx val="20138240"/>
        <c:crosses val="autoZero"/>
      </c:serAx>
      <c:spPr>
        <a:noFill/>
        <a:ln w="25391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317032040472251E-2"/>
          <c:y val="3.4210526315789476E-2"/>
          <c:w val="0.91568296795952786"/>
          <c:h val="0.68947368421052668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296128"/>
        <c:axId val="7297664"/>
        <c:axId val="0"/>
      </c:bar3DChart>
      <c:catAx>
        <c:axId val="72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297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7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96128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534158958285559E-2"/>
          <c:y val="2.8469612744945808E-2"/>
          <c:w val="0.92844974446337358"/>
          <c:h val="0.68181818181818177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354240"/>
        <c:axId val="7355776"/>
        <c:axId val="0"/>
      </c:bar3DChart>
      <c:catAx>
        <c:axId val="735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35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55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54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3236245954692556E-2"/>
          <c:y val="0.83822354472334282"/>
          <c:w val="0.9"/>
          <c:h val="0.14833107949781346"/>
        </c:manualLayout>
      </c:layout>
      <c:overlay val="0"/>
      <c:spPr>
        <a:noFill/>
        <a:ln w="2244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11266238313729"/>
          <c:y val="4.2742851757930939E-2"/>
          <c:w val="0.93640996411026756"/>
          <c:h val="0.5318440184853430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3.8607210899736434E-2"/>
                  <c:y val="-2.2055430292229256E-2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282173177983273E-4"/>
                  <c:y val="-5.4845077454838157E-3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616153709484522E-3"/>
                  <c:y val="-7.3914447380857021E-2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365438749973784E-3"/>
                  <c:y val="-4.1834145460715082E-3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8910631447322016E-2"/>
                  <c:y val="-2.9142547509600315E-2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741412676838767E-3"/>
                  <c:y val="-8.5427139058566019E-3"/>
                </c:manualLayout>
              </c:layout>
              <c:spPr>
                <a:noFill/>
                <a:ln w="25476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Шарыповский р-н</c:v>
                </c:pt>
                <c:pt idx="1">
                  <c:v>Шушенский р-н</c:v>
                </c:pt>
                <c:pt idx="2">
                  <c:v>Таймырский МР</c:v>
                </c:pt>
                <c:pt idx="3">
                  <c:v>Партизанский р-н</c:v>
                </c:pt>
                <c:pt idx="4">
                  <c:v>г. Ачинск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409.6</c:v>
                </c:pt>
                <c:pt idx="1">
                  <c:v>356.4</c:v>
                </c:pt>
                <c:pt idx="2">
                  <c:v>337.7</c:v>
                </c:pt>
                <c:pt idx="3">
                  <c:v>334.7</c:v>
                </c:pt>
                <c:pt idx="4">
                  <c:v>333.7</c:v>
                </c:pt>
                <c:pt idx="5">
                  <c:v>169.6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93280"/>
        <c:axId val="20194816"/>
        <c:axId val="7370496"/>
      </c:bar3DChart>
      <c:catAx>
        <c:axId val="2019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194816"/>
        <c:crosses val="autoZero"/>
        <c:auto val="1"/>
        <c:lblAlgn val="ctr"/>
        <c:lblOffset val="100"/>
        <c:noMultiLvlLbl val="0"/>
      </c:catAx>
      <c:valAx>
        <c:axId val="20194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193280"/>
        <c:crosses val="autoZero"/>
        <c:crossBetween val="between"/>
      </c:valAx>
      <c:serAx>
        <c:axId val="7370496"/>
        <c:scaling>
          <c:orientation val="minMax"/>
        </c:scaling>
        <c:delete val="1"/>
        <c:axPos val="b"/>
        <c:majorTickMark val="out"/>
        <c:minorTickMark val="none"/>
        <c:tickLblPos val="nextTo"/>
        <c:crossAx val="20194816"/>
        <c:crosses val="autoZero"/>
      </c:serAx>
      <c:spPr>
        <a:noFill/>
        <a:ln w="25476">
          <a:noFill/>
        </a:ln>
      </c:spPr>
    </c:plotArea>
    <c:plotVisOnly val="1"/>
    <c:dispBlanksAs val="gap"/>
    <c:showDLblsOverMax val="0"/>
  </c:chart>
  <c:txPr>
    <a:bodyPr/>
    <a:lstStyle/>
    <a:p>
      <a:pPr>
        <a:defRPr sz="1805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60319867640975"/>
          <c:y val="0.16188659246290188"/>
          <c:w val="0.93640996411026756"/>
          <c:h val="0.4805076341661378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0547359713222114E-2"/>
                  <c:y val="-3.2454395290326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395090064151954E-2"/>
                  <c:y val="-2.8580301645955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549062862425623E-3"/>
                  <c:y val="-2.1435226234466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321765435803439E-3"/>
                  <c:y val="-1.1019169055859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1435226234466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Уярский  р-н</c:v>
                </c:pt>
                <c:pt idx="1">
                  <c:v>Рыбинский р-н</c:v>
                </c:pt>
                <c:pt idx="2">
                  <c:v>Саянский р-н</c:v>
                </c:pt>
                <c:pt idx="3">
                  <c:v>Нижнеингашский р-н</c:v>
                </c:pt>
                <c:pt idx="4">
                  <c:v>Мотыгинский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9.5</c:v>
                </c:pt>
                <c:pt idx="1">
                  <c:v>12.7</c:v>
                </c:pt>
                <c:pt idx="2">
                  <c:v>18.2</c:v>
                </c:pt>
                <c:pt idx="3">
                  <c:v>39.700000000000003</c:v>
                </c:pt>
                <c:pt idx="4">
                  <c:v>39.9</c:v>
                </c:pt>
                <c:pt idx="5">
                  <c:v>169.6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515456"/>
        <c:axId val="20517248"/>
        <c:axId val="7371840"/>
      </c:bar3DChart>
      <c:catAx>
        <c:axId val="20515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17248"/>
        <c:crosses val="autoZero"/>
        <c:auto val="1"/>
        <c:lblAlgn val="ctr"/>
        <c:lblOffset val="100"/>
        <c:noMultiLvlLbl val="0"/>
      </c:catAx>
      <c:valAx>
        <c:axId val="20517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515456"/>
        <c:crosses val="autoZero"/>
        <c:crossBetween val="between"/>
      </c:valAx>
      <c:serAx>
        <c:axId val="7371840"/>
        <c:scaling>
          <c:orientation val="minMax"/>
        </c:scaling>
        <c:delete val="1"/>
        <c:axPos val="b"/>
        <c:majorTickMark val="out"/>
        <c:minorTickMark val="none"/>
        <c:tickLblPos val="nextTo"/>
        <c:crossAx val="20517248"/>
        <c:crosses val="autoZero"/>
      </c:serAx>
      <c:spPr>
        <a:noFill/>
        <a:ln w="25391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469135802469133E-2"/>
          <c:y val="7.1255060728744934E-2"/>
          <c:w val="0.6457498541848935"/>
          <c:h val="0.928744939271255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bubble3D val="0"/>
            <c:spPr>
              <a:solidFill>
                <a:schemeClr val="bg1">
                  <a:lumMod val="90000"/>
                </a:schemeClr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5.1706583552055992E-2"/>
                  <c:y val="-0.35954885396410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481858170506465E-2"/>
                  <c:y val="5.216385603621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669327792359289E-2"/>
                  <c:y val="1.32410978991998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 18 до 60 лет</c:v>
                </c:pt>
                <c:pt idx="1">
                  <c:v>60 лет и более </c:v>
                </c:pt>
                <c:pt idx="2">
                  <c:v>Дети до 14 лет </c:v>
                </c:pt>
                <c:pt idx="3">
                  <c:v>Подростки 15-17 лет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0.88800000000000001</c:v>
                </c:pt>
                <c:pt idx="1">
                  <c:v>4.2999999999999997E-2</c:v>
                </c:pt>
                <c:pt idx="2" formatCode="0.00%">
                  <c:v>1.4E-2</c:v>
                </c:pt>
                <c:pt idx="3" formatCode="0.00%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42683727034121"/>
          <c:y val="0.47791794446746794"/>
          <c:w val="0.33264520754350152"/>
          <c:h val="0.513799483566578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0.10682</cdr:x>
      <cdr:y>0.68797</cdr:y>
    </cdr:from>
    <cdr:to>
      <cdr:x>0.90609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1438" y="2080665"/>
          <a:ext cx="3677089" cy="943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b="1" dirty="0"/>
        </a:p>
        <a:p xmlns:a="http://schemas.openxmlformats.org/drawingml/2006/main">
          <a:endParaRPr lang="ru-RU" sz="1000" b="1" dirty="0" smtClean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021266"/>
          <a:ext cx="8208912" cy="334383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0.10682</cdr:x>
      <cdr:y>0.68797</cdr:y>
    </cdr:from>
    <cdr:to>
      <cdr:x>0.90609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1438" y="2080665"/>
          <a:ext cx="3677089" cy="943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b="1" dirty="0"/>
        </a:p>
        <a:p xmlns:a="http://schemas.openxmlformats.org/drawingml/2006/main">
          <a:endParaRPr lang="ru-RU" sz="1000" b="1" dirty="0" smtClean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052736"/>
          <a:ext cx="7848872" cy="317110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4E4640-FE94-4EC6-A80A-BE1C952B4D72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108C0C-15EF-424A-BE49-58D952996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CB00329-61AA-495F-B893-892D593CBF59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329F10-6A7D-4CD5-8D54-23E887C89018}" type="slidenum">
              <a:rPr lang="ru-RU" altLang="ru-RU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ru-RU" alt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329F10-6A7D-4CD5-8D54-23E887C89018}" type="slidenum">
              <a:rPr lang="ru-RU" altLang="ru-RU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ru-RU" alt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D63C73-8C9D-47D6-841B-4F8BDBC9B281}" type="slidenum">
              <a:rPr lang="ru-RU" altLang="ru-RU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ru-RU" alt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CE07292-8816-4A16-9C59-154DF17569A3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CE07292-8816-4A16-9C59-154DF17569A3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D63C73-8C9D-47D6-841B-4F8BDBC9B281}" type="slidenum">
              <a:rPr lang="ru-RU" altLang="ru-RU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ru-RU" alt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08C0C-15EF-424A-BE49-58D952996ED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17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08C0C-15EF-424A-BE49-58D952996EDC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90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11E277-ACD4-4FDD-A146-FE6B13DD9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5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7D5ED1-1C72-4415-9622-09F32683C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5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1268413"/>
            <a:ext cx="2058988" cy="4857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29325" cy="4857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9FBCDE-8837-4191-A422-6A65B406E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7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75600" y="6308725"/>
            <a:ext cx="773113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7825" y="762000"/>
            <a:ext cx="773113" cy="381000"/>
          </a:xfrm>
          <a:prstGeom prst="rect">
            <a:avLst/>
          </a:prstGeom>
          <a:solidFill>
            <a:srgbClr val="67BE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762000"/>
            <a:ext cx="7653338" cy="381000"/>
          </a:xfrm>
          <a:prstGeom prst="rect">
            <a:avLst/>
          </a:prstGeom>
          <a:solidFill>
            <a:srgbClr val="007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01638" y="6308725"/>
            <a:ext cx="773112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166813" y="6308725"/>
            <a:ext cx="6370637" cy="215900"/>
          </a:xfrm>
          <a:prstGeom prst="rect">
            <a:avLst/>
          </a:prstGeom>
          <a:solidFill>
            <a:srgbClr val="0078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5651500" y="6308725"/>
            <a:ext cx="2736850" cy="215900"/>
          </a:xfrm>
          <a:prstGeom prst="rect">
            <a:avLst/>
          </a:prstGeom>
          <a:solidFill>
            <a:srgbClr val="FBB0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ACEC2344-03B9-4CB6-80C8-37064B9CA633}" type="slidenum">
              <a:rPr lang="ru-RU" sz="900" b="1" smtClean="0">
                <a:solidFill>
                  <a:srgbClr val="FFFFFF"/>
                </a:solidFill>
                <a:cs typeface="+mn-cs"/>
              </a:rPr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ru-RU" sz="900" b="1" smtClean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358775" y="80963"/>
            <a:ext cx="5678488" cy="558800"/>
            <a:chOff x="296" y="236"/>
            <a:chExt cx="2751" cy="280"/>
          </a:xfrm>
        </p:grpSpPr>
        <p:grpSp>
          <p:nvGrpSpPr>
            <p:cNvPr id="12" name="Group 6"/>
            <p:cNvGrpSpPr>
              <a:grpSpLocks/>
            </p:cNvGrpSpPr>
            <p:nvPr userDrawn="1"/>
          </p:nvGrpSpPr>
          <p:grpSpPr bwMode="auto">
            <a:xfrm>
              <a:off x="296" y="236"/>
              <a:ext cx="422" cy="280"/>
              <a:chOff x="295" y="3753"/>
              <a:chExt cx="344" cy="229"/>
            </a:xfrm>
          </p:grpSpPr>
          <p:sp>
            <p:nvSpPr>
              <p:cNvPr id="14" name="Freeform 7"/>
              <p:cNvSpPr>
                <a:spLocks/>
              </p:cNvSpPr>
              <p:nvPr userDrawn="1"/>
            </p:nvSpPr>
            <p:spPr bwMode="auto">
              <a:xfrm>
                <a:off x="501" y="3844"/>
                <a:ext cx="138" cy="138"/>
              </a:xfrm>
              <a:custGeom>
                <a:avLst/>
                <a:gdLst>
                  <a:gd name="T0" fmla="*/ 120 w 138"/>
                  <a:gd name="T1" fmla="*/ 0 h 138"/>
                  <a:gd name="T2" fmla="*/ 52 w 138"/>
                  <a:gd name="T3" fmla="*/ 0 h 138"/>
                  <a:gd name="T4" fmla="*/ 52 w 138"/>
                  <a:gd name="T5" fmla="*/ 0 h 138"/>
                  <a:gd name="T6" fmla="*/ 58 w 138"/>
                  <a:gd name="T7" fmla="*/ 2 h 138"/>
                  <a:gd name="T8" fmla="*/ 64 w 138"/>
                  <a:gd name="T9" fmla="*/ 4 h 138"/>
                  <a:gd name="T10" fmla="*/ 68 w 138"/>
                  <a:gd name="T11" fmla="*/ 10 h 138"/>
                  <a:gd name="T12" fmla="*/ 70 w 138"/>
                  <a:gd name="T13" fmla="*/ 18 h 138"/>
                  <a:gd name="T14" fmla="*/ 70 w 138"/>
                  <a:gd name="T15" fmla="*/ 52 h 138"/>
                  <a:gd name="T16" fmla="*/ 70 w 138"/>
                  <a:gd name="T17" fmla="*/ 52 h 138"/>
                  <a:gd name="T18" fmla="*/ 68 w 138"/>
                  <a:gd name="T19" fmla="*/ 58 h 138"/>
                  <a:gd name="T20" fmla="*/ 64 w 138"/>
                  <a:gd name="T21" fmla="*/ 64 h 138"/>
                  <a:gd name="T22" fmla="*/ 58 w 138"/>
                  <a:gd name="T23" fmla="*/ 68 h 138"/>
                  <a:gd name="T24" fmla="*/ 52 w 138"/>
                  <a:gd name="T25" fmla="*/ 68 h 138"/>
                  <a:gd name="T26" fmla="*/ 0 w 138"/>
                  <a:gd name="T27" fmla="*/ 68 h 138"/>
                  <a:gd name="T28" fmla="*/ 0 w 138"/>
                  <a:gd name="T29" fmla="*/ 120 h 138"/>
                  <a:gd name="T30" fmla="*/ 0 w 138"/>
                  <a:gd name="T31" fmla="*/ 120 h 138"/>
                  <a:gd name="T32" fmla="*/ 2 w 138"/>
                  <a:gd name="T33" fmla="*/ 126 h 138"/>
                  <a:gd name="T34" fmla="*/ 6 w 138"/>
                  <a:gd name="T35" fmla="*/ 132 h 138"/>
                  <a:gd name="T36" fmla="*/ 12 w 138"/>
                  <a:gd name="T37" fmla="*/ 136 h 138"/>
                  <a:gd name="T38" fmla="*/ 18 w 138"/>
                  <a:gd name="T39" fmla="*/ 138 h 138"/>
                  <a:gd name="T40" fmla="*/ 52 w 138"/>
                  <a:gd name="T41" fmla="*/ 138 h 138"/>
                  <a:gd name="T42" fmla="*/ 52 w 138"/>
                  <a:gd name="T43" fmla="*/ 138 h 138"/>
                  <a:gd name="T44" fmla="*/ 58 w 138"/>
                  <a:gd name="T45" fmla="*/ 136 h 138"/>
                  <a:gd name="T46" fmla="*/ 64 w 138"/>
                  <a:gd name="T47" fmla="*/ 132 h 138"/>
                  <a:gd name="T48" fmla="*/ 68 w 138"/>
                  <a:gd name="T49" fmla="*/ 126 h 138"/>
                  <a:gd name="T50" fmla="*/ 70 w 138"/>
                  <a:gd name="T51" fmla="*/ 120 h 138"/>
                  <a:gd name="T52" fmla="*/ 70 w 138"/>
                  <a:gd name="T53" fmla="*/ 68 h 138"/>
                  <a:gd name="T54" fmla="*/ 120 w 138"/>
                  <a:gd name="T55" fmla="*/ 68 h 138"/>
                  <a:gd name="T56" fmla="*/ 120 w 138"/>
                  <a:gd name="T57" fmla="*/ 68 h 138"/>
                  <a:gd name="T58" fmla="*/ 128 w 138"/>
                  <a:gd name="T59" fmla="*/ 68 h 138"/>
                  <a:gd name="T60" fmla="*/ 134 w 138"/>
                  <a:gd name="T61" fmla="*/ 64 h 138"/>
                  <a:gd name="T62" fmla="*/ 136 w 138"/>
                  <a:gd name="T63" fmla="*/ 58 h 138"/>
                  <a:gd name="T64" fmla="*/ 138 w 138"/>
                  <a:gd name="T65" fmla="*/ 52 h 138"/>
                  <a:gd name="T66" fmla="*/ 138 w 138"/>
                  <a:gd name="T67" fmla="*/ 18 h 138"/>
                  <a:gd name="T68" fmla="*/ 138 w 138"/>
                  <a:gd name="T69" fmla="*/ 18 h 138"/>
                  <a:gd name="T70" fmla="*/ 136 w 138"/>
                  <a:gd name="T71" fmla="*/ 10 h 138"/>
                  <a:gd name="T72" fmla="*/ 134 w 138"/>
                  <a:gd name="T73" fmla="*/ 4 h 138"/>
                  <a:gd name="T74" fmla="*/ 128 w 138"/>
                  <a:gd name="T75" fmla="*/ 2 h 138"/>
                  <a:gd name="T76" fmla="*/ 120 w 138"/>
                  <a:gd name="T77" fmla="*/ 0 h 138"/>
                  <a:gd name="T78" fmla="*/ 120 w 138"/>
                  <a:gd name="T79" fmla="*/ 0 h 1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8" h="138">
                    <a:moveTo>
                      <a:pt x="120" y="0"/>
                    </a:moveTo>
                    <a:lnTo>
                      <a:pt x="52" y="0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68" y="10"/>
                    </a:lnTo>
                    <a:lnTo>
                      <a:pt x="70" y="18"/>
                    </a:lnTo>
                    <a:lnTo>
                      <a:pt x="70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68"/>
                    </a:lnTo>
                    <a:lnTo>
                      <a:pt x="0" y="68"/>
                    </a:lnTo>
                    <a:lnTo>
                      <a:pt x="0" y="120"/>
                    </a:lnTo>
                    <a:lnTo>
                      <a:pt x="2" y="126"/>
                    </a:lnTo>
                    <a:lnTo>
                      <a:pt x="6" y="132"/>
                    </a:lnTo>
                    <a:lnTo>
                      <a:pt x="12" y="136"/>
                    </a:lnTo>
                    <a:lnTo>
                      <a:pt x="18" y="138"/>
                    </a:lnTo>
                    <a:lnTo>
                      <a:pt x="52" y="138"/>
                    </a:lnTo>
                    <a:lnTo>
                      <a:pt x="58" y="136"/>
                    </a:lnTo>
                    <a:lnTo>
                      <a:pt x="64" y="132"/>
                    </a:lnTo>
                    <a:lnTo>
                      <a:pt x="68" y="126"/>
                    </a:lnTo>
                    <a:lnTo>
                      <a:pt x="70" y="120"/>
                    </a:lnTo>
                    <a:lnTo>
                      <a:pt x="70" y="68"/>
                    </a:lnTo>
                    <a:lnTo>
                      <a:pt x="120" y="68"/>
                    </a:lnTo>
                    <a:lnTo>
                      <a:pt x="128" y="68"/>
                    </a:lnTo>
                    <a:lnTo>
                      <a:pt x="134" y="64"/>
                    </a:lnTo>
                    <a:lnTo>
                      <a:pt x="136" y="58"/>
                    </a:lnTo>
                    <a:lnTo>
                      <a:pt x="138" y="52"/>
                    </a:lnTo>
                    <a:lnTo>
                      <a:pt x="138" y="18"/>
                    </a:lnTo>
                    <a:lnTo>
                      <a:pt x="136" y="10"/>
                    </a:lnTo>
                    <a:lnTo>
                      <a:pt x="134" y="4"/>
                    </a:lnTo>
                    <a:lnTo>
                      <a:pt x="128" y="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BB0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8"/>
              <p:cNvSpPr>
                <a:spLocks/>
              </p:cNvSpPr>
              <p:nvPr userDrawn="1"/>
            </p:nvSpPr>
            <p:spPr bwMode="auto">
              <a:xfrm>
                <a:off x="365" y="3844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9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0"/>
              <p:cNvSpPr>
                <a:spLocks/>
              </p:cNvSpPr>
              <p:nvPr userDrawn="1"/>
            </p:nvSpPr>
            <p:spPr bwMode="auto">
              <a:xfrm>
                <a:off x="295" y="3840"/>
                <a:ext cx="138" cy="138"/>
              </a:xfrm>
              <a:custGeom>
                <a:avLst/>
                <a:gdLst>
                  <a:gd name="T0" fmla="*/ 138 w 138"/>
                  <a:gd name="T1" fmla="*/ 120 h 138"/>
                  <a:gd name="T2" fmla="*/ 138 w 138"/>
                  <a:gd name="T3" fmla="*/ 68 h 138"/>
                  <a:gd name="T4" fmla="*/ 86 w 138"/>
                  <a:gd name="T5" fmla="*/ 68 h 138"/>
                  <a:gd name="T6" fmla="*/ 86 w 138"/>
                  <a:gd name="T7" fmla="*/ 68 h 138"/>
                  <a:gd name="T8" fmla="*/ 80 w 138"/>
                  <a:gd name="T9" fmla="*/ 68 h 138"/>
                  <a:gd name="T10" fmla="*/ 74 w 138"/>
                  <a:gd name="T11" fmla="*/ 64 h 138"/>
                  <a:gd name="T12" fmla="*/ 70 w 138"/>
                  <a:gd name="T13" fmla="*/ 58 h 138"/>
                  <a:gd name="T14" fmla="*/ 70 w 138"/>
                  <a:gd name="T15" fmla="*/ 52 h 138"/>
                  <a:gd name="T16" fmla="*/ 70 w 138"/>
                  <a:gd name="T17" fmla="*/ 18 h 138"/>
                  <a:gd name="T18" fmla="*/ 70 w 138"/>
                  <a:gd name="T19" fmla="*/ 18 h 138"/>
                  <a:gd name="T20" fmla="*/ 70 w 138"/>
                  <a:gd name="T21" fmla="*/ 10 h 138"/>
                  <a:gd name="T22" fmla="*/ 74 w 138"/>
                  <a:gd name="T23" fmla="*/ 4 h 138"/>
                  <a:gd name="T24" fmla="*/ 80 w 138"/>
                  <a:gd name="T25" fmla="*/ 2 h 138"/>
                  <a:gd name="T26" fmla="*/ 86 w 138"/>
                  <a:gd name="T27" fmla="*/ 0 h 138"/>
                  <a:gd name="T28" fmla="*/ 18 w 138"/>
                  <a:gd name="T29" fmla="*/ 0 h 138"/>
                  <a:gd name="T30" fmla="*/ 18 w 138"/>
                  <a:gd name="T31" fmla="*/ 0 h 138"/>
                  <a:gd name="T32" fmla="*/ 10 w 138"/>
                  <a:gd name="T33" fmla="*/ 2 h 138"/>
                  <a:gd name="T34" fmla="*/ 6 w 138"/>
                  <a:gd name="T35" fmla="*/ 4 h 138"/>
                  <a:gd name="T36" fmla="*/ 2 w 138"/>
                  <a:gd name="T37" fmla="*/ 10 h 138"/>
                  <a:gd name="T38" fmla="*/ 0 w 138"/>
                  <a:gd name="T39" fmla="*/ 18 h 138"/>
                  <a:gd name="T40" fmla="*/ 0 w 138"/>
                  <a:gd name="T41" fmla="*/ 52 h 138"/>
                  <a:gd name="T42" fmla="*/ 0 w 138"/>
                  <a:gd name="T43" fmla="*/ 52 h 138"/>
                  <a:gd name="T44" fmla="*/ 2 w 138"/>
                  <a:gd name="T45" fmla="*/ 58 h 138"/>
                  <a:gd name="T46" fmla="*/ 6 w 138"/>
                  <a:gd name="T47" fmla="*/ 64 h 138"/>
                  <a:gd name="T48" fmla="*/ 10 w 138"/>
                  <a:gd name="T49" fmla="*/ 68 h 138"/>
                  <a:gd name="T50" fmla="*/ 18 w 138"/>
                  <a:gd name="T51" fmla="*/ 68 h 138"/>
                  <a:gd name="T52" fmla="*/ 70 w 138"/>
                  <a:gd name="T53" fmla="*/ 68 h 138"/>
                  <a:gd name="T54" fmla="*/ 70 w 138"/>
                  <a:gd name="T55" fmla="*/ 120 h 138"/>
                  <a:gd name="T56" fmla="*/ 70 w 138"/>
                  <a:gd name="T57" fmla="*/ 120 h 138"/>
                  <a:gd name="T58" fmla="*/ 70 w 138"/>
                  <a:gd name="T59" fmla="*/ 126 h 138"/>
                  <a:gd name="T60" fmla="*/ 74 w 138"/>
                  <a:gd name="T61" fmla="*/ 132 h 138"/>
                  <a:gd name="T62" fmla="*/ 80 w 138"/>
                  <a:gd name="T63" fmla="*/ 136 h 138"/>
                  <a:gd name="T64" fmla="*/ 86 w 138"/>
                  <a:gd name="T65" fmla="*/ 138 h 138"/>
                  <a:gd name="T66" fmla="*/ 120 w 138"/>
                  <a:gd name="T67" fmla="*/ 138 h 138"/>
                  <a:gd name="T68" fmla="*/ 120 w 138"/>
                  <a:gd name="T69" fmla="*/ 138 h 138"/>
                  <a:gd name="T70" fmla="*/ 128 w 138"/>
                  <a:gd name="T71" fmla="*/ 136 h 138"/>
                  <a:gd name="T72" fmla="*/ 132 w 138"/>
                  <a:gd name="T73" fmla="*/ 132 h 138"/>
                  <a:gd name="T74" fmla="*/ 136 w 138"/>
                  <a:gd name="T75" fmla="*/ 126 h 138"/>
                  <a:gd name="T76" fmla="*/ 138 w 138"/>
                  <a:gd name="T77" fmla="*/ 120 h 138"/>
                  <a:gd name="T78" fmla="*/ 138 w 138"/>
                  <a:gd name="T79" fmla="*/ 120 h 138"/>
                  <a:gd name="T80" fmla="*/ 138 w 138"/>
                  <a:gd name="T81" fmla="*/ 120 h 138"/>
                  <a:gd name="T82" fmla="*/ 138 w 138"/>
                  <a:gd name="T83" fmla="*/ 120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8" h="138">
                    <a:moveTo>
                      <a:pt x="138" y="120"/>
                    </a:moveTo>
                    <a:lnTo>
                      <a:pt x="138" y="68"/>
                    </a:lnTo>
                    <a:lnTo>
                      <a:pt x="86" y="68"/>
                    </a:lnTo>
                    <a:lnTo>
                      <a:pt x="80" y="68"/>
                    </a:lnTo>
                    <a:lnTo>
                      <a:pt x="74" y="64"/>
                    </a:lnTo>
                    <a:lnTo>
                      <a:pt x="70" y="58"/>
                    </a:lnTo>
                    <a:lnTo>
                      <a:pt x="70" y="52"/>
                    </a:lnTo>
                    <a:lnTo>
                      <a:pt x="70" y="18"/>
                    </a:lnTo>
                    <a:lnTo>
                      <a:pt x="70" y="10"/>
                    </a:lnTo>
                    <a:lnTo>
                      <a:pt x="74" y="4"/>
                    </a:lnTo>
                    <a:lnTo>
                      <a:pt x="80" y="2"/>
                    </a:lnTo>
                    <a:lnTo>
                      <a:pt x="86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68"/>
                    </a:lnTo>
                    <a:lnTo>
                      <a:pt x="18" y="68"/>
                    </a:lnTo>
                    <a:lnTo>
                      <a:pt x="70" y="68"/>
                    </a:lnTo>
                    <a:lnTo>
                      <a:pt x="70" y="120"/>
                    </a:lnTo>
                    <a:lnTo>
                      <a:pt x="70" y="126"/>
                    </a:lnTo>
                    <a:lnTo>
                      <a:pt x="74" y="132"/>
                    </a:lnTo>
                    <a:lnTo>
                      <a:pt x="80" y="136"/>
                    </a:lnTo>
                    <a:lnTo>
                      <a:pt x="86" y="138"/>
                    </a:lnTo>
                    <a:lnTo>
                      <a:pt x="120" y="138"/>
                    </a:lnTo>
                    <a:lnTo>
                      <a:pt x="128" y="136"/>
                    </a:lnTo>
                    <a:lnTo>
                      <a:pt x="132" y="132"/>
                    </a:lnTo>
                    <a:lnTo>
                      <a:pt x="136" y="126"/>
                    </a:lnTo>
                    <a:lnTo>
                      <a:pt x="138" y="120"/>
                    </a:lnTo>
                    <a:close/>
                  </a:path>
                </a:pathLst>
              </a:custGeom>
              <a:solidFill>
                <a:srgbClr val="73C1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1"/>
              <p:cNvSpPr>
                <a:spLocks/>
              </p:cNvSpPr>
              <p:nvPr userDrawn="1"/>
            </p:nvSpPr>
            <p:spPr bwMode="auto">
              <a:xfrm>
                <a:off x="509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0 w 72"/>
                  <a:gd name="T5" fmla="*/ 30 h 72"/>
                  <a:gd name="T6" fmla="*/ 2 w 72"/>
                  <a:gd name="T7" fmla="*/ 22 h 72"/>
                  <a:gd name="T8" fmla="*/ 6 w 72"/>
                  <a:gd name="T9" fmla="*/ 16 h 72"/>
                  <a:gd name="T10" fmla="*/ 10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28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1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59 w 72"/>
                  <a:gd name="T29" fmla="*/ 10 h 72"/>
                  <a:gd name="T30" fmla="*/ 65 w 72"/>
                  <a:gd name="T31" fmla="*/ 16 h 72"/>
                  <a:gd name="T32" fmla="*/ 67 w 72"/>
                  <a:gd name="T33" fmla="*/ 22 h 72"/>
                  <a:gd name="T34" fmla="*/ 69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69 w 72"/>
                  <a:gd name="T41" fmla="*/ 43 h 72"/>
                  <a:gd name="T42" fmla="*/ 67 w 72"/>
                  <a:gd name="T43" fmla="*/ 49 h 72"/>
                  <a:gd name="T44" fmla="*/ 65 w 72"/>
                  <a:gd name="T45" fmla="*/ 55 h 72"/>
                  <a:gd name="T46" fmla="*/ 59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1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28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0 w 72"/>
                  <a:gd name="T65" fmla="*/ 61 h 72"/>
                  <a:gd name="T66" fmla="*/ 6 w 72"/>
                  <a:gd name="T67" fmla="*/ 55 h 72"/>
                  <a:gd name="T68" fmla="*/ 2 w 72"/>
                  <a:gd name="T69" fmla="*/ 49 h 72"/>
                  <a:gd name="T70" fmla="*/ 0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0" y="10"/>
                    </a:lnTo>
                    <a:lnTo>
                      <a:pt x="66" y="16"/>
                    </a:lnTo>
                    <a:lnTo>
                      <a:pt x="68" y="22"/>
                    </a:lnTo>
                    <a:lnTo>
                      <a:pt x="70" y="30"/>
                    </a:lnTo>
                    <a:lnTo>
                      <a:pt x="72" y="36"/>
                    </a:lnTo>
                    <a:lnTo>
                      <a:pt x="70" y="44"/>
                    </a:lnTo>
                    <a:lnTo>
                      <a:pt x="68" y="50"/>
                    </a:lnTo>
                    <a:lnTo>
                      <a:pt x="66" y="56"/>
                    </a:lnTo>
                    <a:lnTo>
                      <a:pt x="60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2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2"/>
              <p:cNvSpPr>
                <a:spLocks/>
              </p:cNvSpPr>
              <p:nvPr userDrawn="1"/>
            </p:nvSpPr>
            <p:spPr bwMode="auto">
              <a:xfrm>
                <a:off x="353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2 w 72"/>
                  <a:gd name="T5" fmla="*/ 30 h 72"/>
                  <a:gd name="T6" fmla="*/ 4 w 72"/>
                  <a:gd name="T7" fmla="*/ 22 h 72"/>
                  <a:gd name="T8" fmla="*/ 6 w 72"/>
                  <a:gd name="T9" fmla="*/ 16 h 72"/>
                  <a:gd name="T10" fmla="*/ 12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30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3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61 w 72"/>
                  <a:gd name="T29" fmla="*/ 10 h 72"/>
                  <a:gd name="T30" fmla="*/ 65 w 72"/>
                  <a:gd name="T31" fmla="*/ 16 h 72"/>
                  <a:gd name="T32" fmla="*/ 69 w 72"/>
                  <a:gd name="T33" fmla="*/ 22 h 72"/>
                  <a:gd name="T34" fmla="*/ 71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71 w 72"/>
                  <a:gd name="T41" fmla="*/ 43 h 72"/>
                  <a:gd name="T42" fmla="*/ 69 w 72"/>
                  <a:gd name="T43" fmla="*/ 49 h 72"/>
                  <a:gd name="T44" fmla="*/ 65 w 72"/>
                  <a:gd name="T45" fmla="*/ 55 h 72"/>
                  <a:gd name="T46" fmla="*/ 61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3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30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2 w 72"/>
                  <a:gd name="T65" fmla="*/ 61 h 72"/>
                  <a:gd name="T66" fmla="*/ 6 w 72"/>
                  <a:gd name="T67" fmla="*/ 55 h 72"/>
                  <a:gd name="T68" fmla="*/ 4 w 72"/>
                  <a:gd name="T69" fmla="*/ 49 h 72"/>
                  <a:gd name="T70" fmla="*/ 2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30"/>
                    </a:ln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30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2" y="62"/>
                    </a:lnTo>
                    <a:lnTo>
                      <a:pt x="6" y="56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" name="Group 13"/>
              <p:cNvGrpSpPr>
                <a:grpSpLocks/>
              </p:cNvGrpSpPr>
              <p:nvPr userDrawn="1"/>
            </p:nvGrpSpPr>
            <p:grpSpPr bwMode="auto">
              <a:xfrm>
                <a:off x="352" y="3753"/>
                <a:ext cx="231" cy="77"/>
                <a:chOff x="352" y="3753"/>
                <a:chExt cx="231" cy="77"/>
              </a:xfrm>
            </p:grpSpPr>
            <p:sp>
              <p:nvSpPr>
                <p:cNvPr id="21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431" y="3753"/>
                  <a:ext cx="73" cy="73"/>
                </a:xfrm>
                <a:prstGeom prst="ellipse">
                  <a:avLst/>
                </a:prstGeom>
                <a:solidFill>
                  <a:srgbClr val="0078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2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352" y="3757"/>
                  <a:ext cx="73" cy="73"/>
                </a:xfrm>
                <a:prstGeom prst="ellipse">
                  <a:avLst/>
                </a:prstGeom>
                <a:solidFill>
                  <a:srgbClr val="73C1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3" name="Oval 16"/>
                <p:cNvSpPr>
                  <a:spLocks noChangeArrowheads="1"/>
                </p:cNvSpPr>
                <p:nvPr userDrawn="1"/>
              </p:nvSpPr>
              <p:spPr bwMode="auto">
                <a:xfrm>
                  <a:off x="510" y="3753"/>
                  <a:ext cx="73" cy="73"/>
                </a:xfrm>
                <a:prstGeom prst="ellipse">
                  <a:avLst/>
                </a:prstGeom>
                <a:solidFill>
                  <a:srgbClr val="FBB03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  <p:sp>
          <p:nvSpPr>
            <p:cNvPr id="13" name="Text Box 17"/>
            <p:cNvSpPr txBox="1">
              <a:spLocks noChangeArrowheads="1"/>
            </p:cNvSpPr>
            <p:nvPr userDrawn="1"/>
          </p:nvSpPr>
          <p:spPr bwMode="auto">
            <a:xfrm>
              <a:off x="745" y="292"/>
              <a:ext cx="2302" cy="18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  <a:t>МИНИСТЕРСТВО ЗДРАВООХРАНЕНИЯ</a:t>
              </a:r>
              <a:b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</a:br>
              <a:r>
                <a:rPr lang="ru-RU" sz="1200" b="1" spc="500" dirty="0" smtClean="0">
                  <a:solidFill>
                    <a:srgbClr val="0078C1"/>
                  </a:solidFill>
                  <a:latin typeface="Europe_Ext"/>
                  <a:cs typeface="+mn-cs"/>
                </a:rPr>
                <a:t>КРАСНОЯРСКОГО КРАЯ</a:t>
              </a:r>
            </a:p>
          </p:txBody>
        </p:sp>
      </p:grpSp>
      <p:sp>
        <p:nvSpPr>
          <p:cNvPr id="3688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36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07429824-85FE-434E-B61A-3852EB034D62}" type="slidenum">
              <a:rPr lang="ru-RU" sz="900" b="1" smtClean="0">
                <a:solidFill>
                  <a:srgbClr val="FFFFFF"/>
                </a:solidFill>
                <a:cs typeface="+mn-cs"/>
              </a:rPr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ru-RU" sz="900" b="1" smtClean="0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807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0DBE8D-30BD-472F-864C-FB6B75603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8675AE-237A-4A34-8125-E6E38EF98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5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B985DE-FCBC-4D68-ABAC-F627AE28D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0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1020A-4BF1-4625-A986-CB19F3FC9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352D24-0151-484D-8860-90DF6E19B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0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BC4933-5BF0-468B-8230-F0900290B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7DC4A8-E69F-4644-9FDA-24A403518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3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508BA2-063D-465B-BE29-D334EA9CC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56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975600" y="6308725"/>
            <a:ext cx="773113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77825" y="762000"/>
            <a:ext cx="773113" cy="381000"/>
          </a:xfrm>
          <a:prstGeom prst="rect">
            <a:avLst/>
          </a:prstGeom>
          <a:solidFill>
            <a:srgbClr val="67BE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143000" y="762000"/>
            <a:ext cx="7653338" cy="381000"/>
          </a:xfrm>
          <a:prstGeom prst="rect">
            <a:avLst/>
          </a:prstGeom>
          <a:solidFill>
            <a:srgbClr val="007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401638" y="6308725"/>
            <a:ext cx="773112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10" name="Rectangle 19"/>
          <p:cNvSpPr>
            <a:spLocks noChangeArrowheads="1"/>
          </p:cNvSpPr>
          <p:nvPr/>
        </p:nvSpPr>
        <p:spPr bwMode="auto">
          <a:xfrm>
            <a:off x="1166813" y="6308725"/>
            <a:ext cx="6370637" cy="215900"/>
          </a:xfrm>
          <a:prstGeom prst="rect">
            <a:avLst/>
          </a:prstGeom>
          <a:solidFill>
            <a:srgbClr val="0078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11" name="Rectangle 20"/>
          <p:cNvSpPr>
            <a:spLocks noChangeArrowheads="1"/>
          </p:cNvSpPr>
          <p:nvPr/>
        </p:nvSpPr>
        <p:spPr bwMode="auto">
          <a:xfrm>
            <a:off x="5651500" y="6308725"/>
            <a:ext cx="2736850" cy="215900"/>
          </a:xfrm>
          <a:prstGeom prst="rect">
            <a:avLst/>
          </a:prstGeom>
          <a:solidFill>
            <a:srgbClr val="FBB0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AD306F95-2C99-47C5-8621-6AE1BC5C56F3}" type="slidenum">
              <a:rPr lang="ru-RU" sz="900" b="1" smtClean="0">
                <a:solidFill>
                  <a:srgbClr val="FFFFFF"/>
                </a:solidFill>
                <a:cs typeface="+mn-cs"/>
              </a:rPr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ru-RU" sz="900" b="1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47113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7114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864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0888" y="6267450"/>
            <a:ext cx="37623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B10602-990D-4100-89BE-D90D9D582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7116" name="Group 5"/>
          <p:cNvGrpSpPr>
            <a:grpSpLocks/>
          </p:cNvGrpSpPr>
          <p:nvPr/>
        </p:nvGrpSpPr>
        <p:grpSpPr bwMode="auto">
          <a:xfrm>
            <a:off x="358775" y="80963"/>
            <a:ext cx="5678488" cy="558800"/>
            <a:chOff x="296" y="236"/>
            <a:chExt cx="2751" cy="280"/>
          </a:xfrm>
        </p:grpSpPr>
        <p:grpSp>
          <p:nvGrpSpPr>
            <p:cNvPr id="47117" name="Group 6"/>
            <p:cNvGrpSpPr>
              <a:grpSpLocks/>
            </p:cNvGrpSpPr>
            <p:nvPr userDrawn="1"/>
          </p:nvGrpSpPr>
          <p:grpSpPr bwMode="auto">
            <a:xfrm>
              <a:off x="296" y="236"/>
              <a:ext cx="422" cy="280"/>
              <a:chOff x="295" y="3753"/>
              <a:chExt cx="344" cy="229"/>
            </a:xfrm>
          </p:grpSpPr>
          <p:sp>
            <p:nvSpPr>
              <p:cNvPr id="47118" name="Freeform 7"/>
              <p:cNvSpPr>
                <a:spLocks/>
              </p:cNvSpPr>
              <p:nvPr userDrawn="1"/>
            </p:nvSpPr>
            <p:spPr bwMode="auto">
              <a:xfrm>
                <a:off x="501" y="3844"/>
                <a:ext cx="138" cy="138"/>
              </a:xfrm>
              <a:custGeom>
                <a:avLst/>
                <a:gdLst>
                  <a:gd name="T0" fmla="*/ 120 w 138"/>
                  <a:gd name="T1" fmla="*/ 0 h 138"/>
                  <a:gd name="T2" fmla="*/ 52 w 138"/>
                  <a:gd name="T3" fmla="*/ 0 h 138"/>
                  <a:gd name="T4" fmla="*/ 52 w 138"/>
                  <a:gd name="T5" fmla="*/ 0 h 138"/>
                  <a:gd name="T6" fmla="*/ 58 w 138"/>
                  <a:gd name="T7" fmla="*/ 2 h 138"/>
                  <a:gd name="T8" fmla="*/ 64 w 138"/>
                  <a:gd name="T9" fmla="*/ 4 h 138"/>
                  <a:gd name="T10" fmla="*/ 68 w 138"/>
                  <a:gd name="T11" fmla="*/ 10 h 138"/>
                  <a:gd name="T12" fmla="*/ 70 w 138"/>
                  <a:gd name="T13" fmla="*/ 18 h 138"/>
                  <a:gd name="T14" fmla="*/ 70 w 138"/>
                  <a:gd name="T15" fmla="*/ 52 h 138"/>
                  <a:gd name="T16" fmla="*/ 70 w 138"/>
                  <a:gd name="T17" fmla="*/ 52 h 138"/>
                  <a:gd name="T18" fmla="*/ 68 w 138"/>
                  <a:gd name="T19" fmla="*/ 58 h 138"/>
                  <a:gd name="T20" fmla="*/ 64 w 138"/>
                  <a:gd name="T21" fmla="*/ 64 h 138"/>
                  <a:gd name="T22" fmla="*/ 58 w 138"/>
                  <a:gd name="T23" fmla="*/ 68 h 138"/>
                  <a:gd name="T24" fmla="*/ 52 w 138"/>
                  <a:gd name="T25" fmla="*/ 68 h 138"/>
                  <a:gd name="T26" fmla="*/ 0 w 138"/>
                  <a:gd name="T27" fmla="*/ 68 h 138"/>
                  <a:gd name="T28" fmla="*/ 0 w 138"/>
                  <a:gd name="T29" fmla="*/ 120 h 138"/>
                  <a:gd name="T30" fmla="*/ 0 w 138"/>
                  <a:gd name="T31" fmla="*/ 120 h 138"/>
                  <a:gd name="T32" fmla="*/ 2 w 138"/>
                  <a:gd name="T33" fmla="*/ 126 h 138"/>
                  <a:gd name="T34" fmla="*/ 6 w 138"/>
                  <a:gd name="T35" fmla="*/ 132 h 138"/>
                  <a:gd name="T36" fmla="*/ 12 w 138"/>
                  <a:gd name="T37" fmla="*/ 136 h 138"/>
                  <a:gd name="T38" fmla="*/ 18 w 138"/>
                  <a:gd name="T39" fmla="*/ 138 h 138"/>
                  <a:gd name="T40" fmla="*/ 52 w 138"/>
                  <a:gd name="T41" fmla="*/ 138 h 138"/>
                  <a:gd name="T42" fmla="*/ 52 w 138"/>
                  <a:gd name="T43" fmla="*/ 138 h 138"/>
                  <a:gd name="T44" fmla="*/ 58 w 138"/>
                  <a:gd name="T45" fmla="*/ 136 h 138"/>
                  <a:gd name="T46" fmla="*/ 64 w 138"/>
                  <a:gd name="T47" fmla="*/ 132 h 138"/>
                  <a:gd name="T48" fmla="*/ 68 w 138"/>
                  <a:gd name="T49" fmla="*/ 126 h 138"/>
                  <a:gd name="T50" fmla="*/ 70 w 138"/>
                  <a:gd name="T51" fmla="*/ 120 h 138"/>
                  <a:gd name="T52" fmla="*/ 70 w 138"/>
                  <a:gd name="T53" fmla="*/ 68 h 138"/>
                  <a:gd name="T54" fmla="*/ 120 w 138"/>
                  <a:gd name="T55" fmla="*/ 68 h 138"/>
                  <a:gd name="T56" fmla="*/ 120 w 138"/>
                  <a:gd name="T57" fmla="*/ 68 h 138"/>
                  <a:gd name="T58" fmla="*/ 128 w 138"/>
                  <a:gd name="T59" fmla="*/ 68 h 138"/>
                  <a:gd name="T60" fmla="*/ 134 w 138"/>
                  <a:gd name="T61" fmla="*/ 64 h 138"/>
                  <a:gd name="T62" fmla="*/ 136 w 138"/>
                  <a:gd name="T63" fmla="*/ 58 h 138"/>
                  <a:gd name="T64" fmla="*/ 138 w 138"/>
                  <a:gd name="T65" fmla="*/ 52 h 138"/>
                  <a:gd name="T66" fmla="*/ 138 w 138"/>
                  <a:gd name="T67" fmla="*/ 18 h 138"/>
                  <a:gd name="T68" fmla="*/ 138 w 138"/>
                  <a:gd name="T69" fmla="*/ 18 h 138"/>
                  <a:gd name="T70" fmla="*/ 136 w 138"/>
                  <a:gd name="T71" fmla="*/ 10 h 138"/>
                  <a:gd name="T72" fmla="*/ 134 w 138"/>
                  <a:gd name="T73" fmla="*/ 4 h 138"/>
                  <a:gd name="T74" fmla="*/ 128 w 138"/>
                  <a:gd name="T75" fmla="*/ 2 h 138"/>
                  <a:gd name="T76" fmla="*/ 120 w 138"/>
                  <a:gd name="T77" fmla="*/ 0 h 138"/>
                  <a:gd name="T78" fmla="*/ 120 w 138"/>
                  <a:gd name="T79" fmla="*/ 0 h 1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8" h="138">
                    <a:moveTo>
                      <a:pt x="120" y="0"/>
                    </a:moveTo>
                    <a:lnTo>
                      <a:pt x="52" y="0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68" y="10"/>
                    </a:lnTo>
                    <a:lnTo>
                      <a:pt x="70" y="18"/>
                    </a:lnTo>
                    <a:lnTo>
                      <a:pt x="70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68"/>
                    </a:lnTo>
                    <a:lnTo>
                      <a:pt x="0" y="68"/>
                    </a:lnTo>
                    <a:lnTo>
                      <a:pt x="0" y="120"/>
                    </a:lnTo>
                    <a:lnTo>
                      <a:pt x="2" y="126"/>
                    </a:lnTo>
                    <a:lnTo>
                      <a:pt x="6" y="132"/>
                    </a:lnTo>
                    <a:lnTo>
                      <a:pt x="12" y="136"/>
                    </a:lnTo>
                    <a:lnTo>
                      <a:pt x="18" y="138"/>
                    </a:lnTo>
                    <a:lnTo>
                      <a:pt x="52" y="138"/>
                    </a:lnTo>
                    <a:lnTo>
                      <a:pt x="58" y="136"/>
                    </a:lnTo>
                    <a:lnTo>
                      <a:pt x="64" y="132"/>
                    </a:lnTo>
                    <a:lnTo>
                      <a:pt x="68" y="126"/>
                    </a:lnTo>
                    <a:lnTo>
                      <a:pt x="70" y="120"/>
                    </a:lnTo>
                    <a:lnTo>
                      <a:pt x="70" y="68"/>
                    </a:lnTo>
                    <a:lnTo>
                      <a:pt x="120" y="68"/>
                    </a:lnTo>
                    <a:lnTo>
                      <a:pt x="128" y="68"/>
                    </a:lnTo>
                    <a:lnTo>
                      <a:pt x="134" y="64"/>
                    </a:lnTo>
                    <a:lnTo>
                      <a:pt x="136" y="58"/>
                    </a:lnTo>
                    <a:lnTo>
                      <a:pt x="138" y="52"/>
                    </a:lnTo>
                    <a:lnTo>
                      <a:pt x="138" y="18"/>
                    </a:lnTo>
                    <a:lnTo>
                      <a:pt x="136" y="10"/>
                    </a:lnTo>
                    <a:lnTo>
                      <a:pt x="134" y="4"/>
                    </a:lnTo>
                    <a:lnTo>
                      <a:pt x="128" y="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BB0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9" name="Freeform 8"/>
              <p:cNvSpPr>
                <a:spLocks/>
              </p:cNvSpPr>
              <p:nvPr userDrawn="1"/>
            </p:nvSpPr>
            <p:spPr bwMode="auto">
              <a:xfrm>
                <a:off x="365" y="3844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0" name="Freeform 9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1" name="Freeform 10"/>
              <p:cNvSpPr>
                <a:spLocks/>
              </p:cNvSpPr>
              <p:nvPr userDrawn="1"/>
            </p:nvSpPr>
            <p:spPr bwMode="auto">
              <a:xfrm>
                <a:off x="295" y="3840"/>
                <a:ext cx="138" cy="138"/>
              </a:xfrm>
              <a:custGeom>
                <a:avLst/>
                <a:gdLst>
                  <a:gd name="T0" fmla="*/ 138 w 138"/>
                  <a:gd name="T1" fmla="*/ 120 h 138"/>
                  <a:gd name="T2" fmla="*/ 138 w 138"/>
                  <a:gd name="T3" fmla="*/ 68 h 138"/>
                  <a:gd name="T4" fmla="*/ 86 w 138"/>
                  <a:gd name="T5" fmla="*/ 68 h 138"/>
                  <a:gd name="T6" fmla="*/ 86 w 138"/>
                  <a:gd name="T7" fmla="*/ 68 h 138"/>
                  <a:gd name="T8" fmla="*/ 80 w 138"/>
                  <a:gd name="T9" fmla="*/ 68 h 138"/>
                  <a:gd name="T10" fmla="*/ 74 w 138"/>
                  <a:gd name="T11" fmla="*/ 64 h 138"/>
                  <a:gd name="T12" fmla="*/ 70 w 138"/>
                  <a:gd name="T13" fmla="*/ 58 h 138"/>
                  <a:gd name="T14" fmla="*/ 70 w 138"/>
                  <a:gd name="T15" fmla="*/ 52 h 138"/>
                  <a:gd name="T16" fmla="*/ 70 w 138"/>
                  <a:gd name="T17" fmla="*/ 18 h 138"/>
                  <a:gd name="T18" fmla="*/ 70 w 138"/>
                  <a:gd name="T19" fmla="*/ 18 h 138"/>
                  <a:gd name="T20" fmla="*/ 70 w 138"/>
                  <a:gd name="T21" fmla="*/ 10 h 138"/>
                  <a:gd name="T22" fmla="*/ 74 w 138"/>
                  <a:gd name="T23" fmla="*/ 4 h 138"/>
                  <a:gd name="T24" fmla="*/ 80 w 138"/>
                  <a:gd name="T25" fmla="*/ 2 h 138"/>
                  <a:gd name="T26" fmla="*/ 86 w 138"/>
                  <a:gd name="T27" fmla="*/ 0 h 138"/>
                  <a:gd name="T28" fmla="*/ 18 w 138"/>
                  <a:gd name="T29" fmla="*/ 0 h 138"/>
                  <a:gd name="T30" fmla="*/ 18 w 138"/>
                  <a:gd name="T31" fmla="*/ 0 h 138"/>
                  <a:gd name="T32" fmla="*/ 10 w 138"/>
                  <a:gd name="T33" fmla="*/ 2 h 138"/>
                  <a:gd name="T34" fmla="*/ 6 w 138"/>
                  <a:gd name="T35" fmla="*/ 4 h 138"/>
                  <a:gd name="T36" fmla="*/ 2 w 138"/>
                  <a:gd name="T37" fmla="*/ 10 h 138"/>
                  <a:gd name="T38" fmla="*/ 0 w 138"/>
                  <a:gd name="T39" fmla="*/ 18 h 138"/>
                  <a:gd name="T40" fmla="*/ 0 w 138"/>
                  <a:gd name="T41" fmla="*/ 52 h 138"/>
                  <a:gd name="T42" fmla="*/ 0 w 138"/>
                  <a:gd name="T43" fmla="*/ 52 h 138"/>
                  <a:gd name="T44" fmla="*/ 2 w 138"/>
                  <a:gd name="T45" fmla="*/ 58 h 138"/>
                  <a:gd name="T46" fmla="*/ 6 w 138"/>
                  <a:gd name="T47" fmla="*/ 64 h 138"/>
                  <a:gd name="T48" fmla="*/ 10 w 138"/>
                  <a:gd name="T49" fmla="*/ 68 h 138"/>
                  <a:gd name="T50" fmla="*/ 18 w 138"/>
                  <a:gd name="T51" fmla="*/ 68 h 138"/>
                  <a:gd name="T52" fmla="*/ 70 w 138"/>
                  <a:gd name="T53" fmla="*/ 68 h 138"/>
                  <a:gd name="T54" fmla="*/ 70 w 138"/>
                  <a:gd name="T55" fmla="*/ 120 h 138"/>
                  <a:gd name="T56" fmla="*/ 70 w 138"/>
                  <a:gd name="T57" fmla="*/ 120 h 138"/>
                  <a:gd name="T58" fmla="*/ 70 w 138"/>
                  <a:gd name="T59" fmla="*/ 126 h 138"/>
                  <a:gd name="T60" fmla="*/ 74 w 138"/>
                  <a:gd name="T61" fmla="*/ 132 h 138"/>
                  <a:gd name="T62" fmla="*/ 80 w 138"/>
                  <a:gd name="T63" fmla="*/ 136 h 138"/>
                  <a:gd name="T64" fmla="*/ 86 w 138"/>
                  <a:gd name="T65" fmla="*/ 138 h 138"/>
                  <a:gd name="T66" fmla="*/ 120 w 138"/>
                  <a:gd name="T67" fmla="*/ 138 h 138"/>
                  <a:gd name="T68" fmla="*/ 120 w 138"/>
                  <a:gd name="T69" fmla="*/ 138 h 138"/>
                  <a:gd name="T70" fmla="*/ 128 w 138"/>
                  <a:gd name="T71" fmla="*/ 136 h 138"/>
                  <a:gd name="T72" fmla="*/ 132 w 138"/>
                  <a:gd name="T73" fmla="*/ 132 h 138"/>
                  <a:gd name="T74" fmla="*/ 136 w 138"/>
                  <a:gd name="T75" fmla="*/ 126 h 138"/>
                  <a:gd name="T76" fmla="*/ 138 w 138"/>
                  <a:gd name="T77" fmla="*/ 120 h 138"/>
                  <a:gd name="T78" fmla="*/ 138 w 138"/>
                  <a:gd name="T79" fmla="*/ 120 h 138"/>
                  <a:gd name="T80" fmla="*/ 138 w 138"/>
                  <a:gd name="T81" fmla="*/ 120 h 138"/>
                  <a:gd name="T82" fmla="*/ 138 w 138"/>
                  <a:gd name="T83" fmla="*/ 120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8" h="138">
                    <a:moveTo>
                      <a:pt x="138" y="120"/>
                    </a:moveTo>
                    <a:lnTo>
                      <a:pt x="138" y="68"/>
                    </a:lnTo>
                    <a:lnTo>
                      <a:pt x="86" y="68"/>
                    </a:lnTo>
                    <a:lnTo>
                      <a:pt x="80" y="68"/>
                    </a:lnTo>
                    <a:lnTo>
                      <a:pt x="74" y="64"/>
                    </a:lnTo>
                    <a:lnTo>
                      <a:pt x="70" y="58"/>
                    </a:lnTo>
                    <a:lnTo>
                      <a:pt x="70" y="52"/>
                    </a:lnTo>
                    <a:lnTo>
                      <a:pt x="70" y="18"/>
                    </a:lnTo>
                    <a:lnTo>
                      <a:pt x="70" y="10"/>
                    </a:lnTo>
                    <a:lnTo>
                      <a:pt x="74" y="4"/>
                    </a:lnTo>
                    <a:lnTo>
                      <a:pt x="80" y="2"/>
                    </a:lnTo>
                    <a:lnTo>
                      <a:pt x="86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68"/>
                    </a:lnTo>
                    <a:lnTo>
                      <a:pt x="18" y="68"/>
                    </a:lnTo>
                    <a:lnTo>
                      <a:pt x="70" y="68"/>
                    </a:lnTo>
                    <a:lnTo>
                      <a:pt x="70" y="120"/>
                    </a:lnTo>
                    <a:lnTo>
                      <a:pt x="70" y="126"/>
                    </a:lnTo>
                    <a:lnTo>
                      <a:pt x="74" y="132"/>
                    </a:lnTo>
                    <a:lnTo>
                      <a:pt x="80" y="136"/>
                    </a:lnTo>
                    <a:lnTo>
                      <a:pt x="86" y="138"/>
                    </a:lnTo>
                    <a:lnTo>
                      <a:pt x="120" y="138"/>
                    </a:lnTo>
                    <a:lnTo>
                      <a:pt x="128" y="136"/>
                    </a:lnTo>
                    <a:lnTo>
                      <a:pt x="132" y="132"/>
                    </a:lnTo>
                    <a:lnTo>
                      <a:pt x="136" y="126"/>
                    </a:lnTo>
                    <a:lnTo>
                      <a:pt x="138" y="120"/>
                    </a:lnTo>
                    <a:close/>
                  </a:path>
                </a:pathLst>
              </a:custGeom>
              <a:solidFill>
                <a:srgbClr val="73C1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Freeform 11"/>
              <p:cNvSpPr>
                <a:spLocks/>
              </p:cNvSpPr>
              <p:nvPr userDrawn="1"/>
            </p:nvSpPr>
            <p:spPr bwMode="auto">
              <a:xfrm>
                <a:off x="509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0 w 72"/>
                  <a:gd name="T5" fmla="*/ 30 h 72"/>
                  <a:gd name="T6" fmla="*/ 2 w 72"/>
                  <a:gd name="T7" fmla="*/ 22 h 72"/>
                  <a:gd name="T8" fmla="*/ 6 w 72"/>
                  <a:gd name="T9" fmla="*/ 16 h 72"/>
                  <a:gd name="T10" fmla="*/ 10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28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1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59 w 72"/>
                  <a:gd name="T29" fmla="*/ 10 h 72"/>
                  <a:gd name="T30" fmla="*/ 65 w 72"/>
                  <a:gd name="T31" fmla="*/ 16 h 72"/>
                  <a:gd name="T32" fmla="*/ 67 w 72"/>
                  <a:gd name="T33" fmla="*/ 22 h 72"/>
                  <a:gd name="T34" fmla="*/ 69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69 w 72"/>
                  <a:gd name="T41" fmla="*/ 43 h 72"/>
                  <a:gd name="T42" fmla="*/ 67 w 72"/>
                  <a:gd name="T43" fmla="*/ 49 h 72"/>
                  <a:gd name="T44" fmla="*/ 65 w 72"/>
                  <a:gd name="T45" fmla="*/ 55 h 72"/>
                  <a:gd name="T46" fmla="*/ 59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1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28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0 w 72"/>
                  <a:gd name="T65" fmla="*/ 61 h 72"/>
                  <a:gd name="T66" fmla="*/ 6 w 72"/>
                  <a:gd name="T67" fmla="*/ 55 h 72"/>
                  <a:gd name="T68" fmla="*/ 2 w 72"/>
                  <a:gd name="T69" fmla="*/ 49 h 72"/>
                  <a:gd name="T70" fmla="*/ 0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0" y="10"/>
                    </a:lnTo>
                    <a:lnTo>
                      <a:pt x="66" y="16"/>
                    </a:lnTo>
                    <a:lnTo>
                      <a:pt x="68" y="22"/>
                    </a:lnTo>
                    <a:lnTo>
                      <a:pt x="70" y="30"/>
                    </a:lnTo>
                    <a:lnTo>
                      <a:pt x="72" y="36"/>
                    </a:lnTo>
                    <a:lnTo>
                      <a:pt x="70" y="44"/>
                    </a:lnTo>
                    <a:lnTo>
                      <a:pt x="68" y="50"/>
                    </a:lnTo>
                    <a:lnTo>
                      <a:pt x="66" y="56"/>
                    </a:lnTo>
                    <a:lnTo>
                      <a:pt x="60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2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2"/>
              <p:cNvSpPr>
                <a:spLocks/>
              </p:cNvSpPr>
              <p:nvPr userDrawn="1"/>
            </p:nvSpPr>
            <p:spPr bwMode="auto">
              <a:xfrm>
                <a:off x="353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2 w 72"/>
                  <a:gd name="T5" fmla="*/ 30 h 72"/>
                  <a:gd name="T6" fmla="*/ 4 w 72"/>
                  <a:gd name="T7" fmla="*/ 22 h 72"/>
                  <a:gd name="T8" fmla="*/ 6 w 72"/>
                  <a:gd name="T9" fmla="*/ 16 h 72"/>
                  <a:gd name="T10" fmla="*/ 12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30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3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61 w 72"/>
                  <a:gd name="T29" fmla="*/ 10 h 72"/>
                  <a:gd name="T30" fmla="*/ 65 w 72"/>
                  <a:gd name="T31" fmla="*/ 16 h 72"/>
                  <a:gd name="T32" fmla="*/ 69 w 72"/>
                  <a:gd name="T33" fmla="*/ 22 h 72"/>
                  <a:gd name="T34" fmla="*/ 71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71 w 72"/>
                  <a:gd name="T41" fmla="*/ 43 h 72"/>
                  <a:gd name="T42" fmla="*/ 69 w 72"/>
                  <a:gd name="T43" fmla="*/ 49 h 72"/>
                  <a:gd name="T44" fmla="*/ 65 w 72"/>
                  <a:gd name="T45" fmla="*/ 55 h 72"/>
                  <a:gd name="T46" fmla="*/ 61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3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30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2 w 72"/>
                  <a:gd name="T65" fmla="*/ 61 h 72"/>
                  <a:gd name="T66" fmla="*/ 6 w 72"/>
                  <a:gd name="T67" fmla="*/ 55 h 72"/>
                  <a:gd name="T68" fmla="*/ 4 w 72"/>
                  <a:gd name="T69" fmla="*/ 49 h 72"/>
                  <a:gd name="T70" fmla="*/ 2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30"/>
                    </a:ln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30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2" y="62"/>
                    </a:lnTo>
                    <a:lnTo>
                      <a:pt x="6" y="56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7124" name="Group 13"/>
              <p:cNvGrpSpPr>
                <a:grpSpLocks/>
              </p:cNvGrpSpPr>
              <p:nvPr userDrawn="1"/>
            </p:nvGrpSpPr>
            <p:grpSpPr bwMode="auto">
              <a:xfrm>
                <a:off x="352" y="3753"/>
                <a:ext cx="231" cy="77"/>
                <a:chOff x="352" y="3753"/>
                <a:chExt cx="231" cy="77"/>
              </a:xfrm>
            </p:grpSpPr>
            <p:sp>
              <p:nvSpPr>
                <p:cNvPr id="47125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431" y="3753"/>
                  <a:ext cx="73" cy="73"/>
                </a:xfrm>
                <a:prstGeom prst="ellipse">
                  <a:avLst/>
                </a:prstGeom>
                <a:solidFill>
                  <a:srgbClr val="0078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47126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352" y="3757"/>
                  <a:ext cx="73" cy="73"/>
                </a:xfrm>
                <a:prstGeom prst="ellipse">
                  <a:avLst/>
                </a:prstGeom>
                <a:solidFill>
                  <a:srgbClr val="73C1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47127" name="Oval 16"/>
                <p:cNvSpPr>
                  <a:spLocks noChangeArrowheads="1"/>
                </p:cNvSpPr>
                <p:nvPr userDrawn="1"/>
              </p:nvSpPr>
              <p:spPr bwMode="auto">
                <a:xfrm>
                  <a:off x="510" y="3753"/>
                  <a:ext cx="73" cy="73"/>
                </a:xfrm>
                <a:prstGeom prst="ellipse">
                  <a:avLst/>
                </a:prstGeom>
                <a:solidFill>
                  <a:srgbClr val="FBB03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  <p:sp>
          <p:nvSpPr>
            <p:cNvPr id="27" name="Text Box 17"/>
            <p:cNvSpPr txBox="1">
              <a:spLocks noChangeArrowheads="1"/>
            </p:cNvSpPr>
            <p:nvPr userDrawn="1"/>
          </p:nvSpPr>
          <p:spPr bwMode="auto">
            <a:xfrm>
              <a:off x="745" y="292"/>
              <a:ext cx="2302" cy="18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  <a:t>МИНИСТЕРСТВО ЗДРАВООХРАНЕНИЯ</a:t>
              </a:r>
              <a:b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</a:br>
              <a:r>
                <a:rPr lang="ru-RU" sz="1200" b="1" spc="500" dirty="0" smtClean="0">
                  <a:solidFill>
                    <a:srgbClr val="0078C1"/>
                  </a:solidFill>
                  <a:latin typeface="Europe_Ext"/>
                  <a:cs typeface="+mn-cs"/>
                </a:rPr>
                <a:t>КРАСНОЯРСКОГО КРАЯ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8856984" cy="345638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0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Министерство здравоохранения Красноярского края</a:t>
            </a:r>
            <a:br>
              <a:rPr lang="ru-RU" altLang="ru-RU" sz="20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altLang="ru-RU" sz="20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Красноярский краевой наркологический диспансер№1</a:t>
            </a:r>
            <a:br>
              <a:rPr lang="ru-RU" altLang="ru-RU" sz="20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4800" b="1" i="1" dirty="0" smtClean="0">
                <a:solidFill>
                  <a:srgbClr val="0066CC"/>
                </a:solidFill>
                <a:latin typeface="Arial" pitchFamily="34" charset="0"/>
              </a:rPr>
              <a:t>Итоги  мониторинга </a:t>
            </a:r>
            <a:r>
              <a:rPr lang="ru-RU" altLang="ru-RU" sz="4800" b="1" i="1" dirty="0" err="1" smtClean="0">
                <a:solidFill>
                  <a:srgbClr val="0066CC"/>
                </a:solidFill>
                <a:latin typeface="Arial" pitchFamily="34" charset="0"/>
              </a:rPr>
              <a:t>наркоситуации</a:t>
            </a:r>
            <a:r>
              <a:rPr lang="ru-RU" altLang="ru-RU" sz="4800" b="1" i="1" dirty="0" smtClean="0">
                <a:solidFill>
                  <a:srgbClr val="0066CC"/>
                </a:solidFill>
                <a:latin typeface="Arial" pitchFamily="34" charset="0"/>
              </a:rPr>
              <a:t> за 2016 год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933056"/>
            <a:ext cx="8425308" cy="2016224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alt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Агафонова Людмила Михайловна,   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заместитель  главного врача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по организационно- методической работе                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КГБУЗ  ККНД №1</a:t>
            </a:r>
          </a:p>
          <a:p>
            <a:pPr eaLnBrk="1" hangingPunct="1">
              <a:lnSpc>
                <a:spcPct val="80000"/>
              </a:lnSpc>
            </a:pPr>
            <a:endParaRPr lang="ru-RU" alt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Красноярск, 11 мая 2017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921795"/>
              </p:ext>
            </p:extLst>
          </p:nvPr>
        </p:nvGraphicFramePr>
        <p:xfrm>
          <a:off x="827088" y="1103313"/>
          <a:ext cx="7921625" cy="208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43087"/>
              </p:ext>
            </p:extLst>
          </p:nvPr>
        </p:nvGraphicFramePr>
        <p:xfrm>
          <a:off x="179512" y="3717032"/>
          <a:ext cx="4465638" cy="299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340024"/>
              </p:ext>
            </p:extLst>
          </p:nvPr>
        </p:nvGraphicFramePr>
        <p:xfrm>
          <a:off x="4644008" y="3645024"/>
          <a:ext cx="439420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5868144" y="3215196"/>
            <a:ext cx="2592288" cy="35782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/>
              <a:t>Низкий уровень</a:t>
            </a:r>
            <a:endParaRPr lang="ru-RU" sz="2000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43608" y="3208536"/>
            <a:ext cx="2880320" cy="4364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/>
              <a:t>Высокий уровень</a:t>
            </a:r>
            <a:endParaRPr lang="ru-RU" sz="2000" dirty="0"/>
          </a:p>
        </p:txBody>
      </p: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395536" y="260648"/>
            <a:ext cx="87488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800" b="1" dirty="0"/>
              <a:t>Динамика </a:t>
            </a:r>
            <a:r>
              <a:rPr lang="ru-RU" altLang="ru-RU" sz="2800" b="1" dirty="0" smtClean="0"/>
              <a:t>общей заболеваемости наркоманией</a:t>
            </a:r>
            <a:endParaRPr lang="ru-RU" alt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6132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Подзаголовок 2"/>
          <p:cNvSpPr txBox="1">
            <a:spLocks/>
          </p:cNvSpPr>
          <p:nvPr/>
        </p:nvSpPr>
        <p:spPr bwMode="auto">
          <a:xfrm>
            <a:off x="575048" y="1700808"/>
            <a:ext cx="856895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endParaRPr lang="ru-RU" altLang="ru-RU" sz="2400" dirty="0">
              <a:solidFill>
                <a:srgbClr val="404040"/>
              </a:solidFill>
            </a:endParaRP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endParaRPr lang="ru-RU" altLang="ru-RU" sz="2400" dirty="0">
              <a:solidFill>
                <a:srgbClr val="404040"/>
              </a:solidFill>
            </a:endParaRP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323528" y="332656"/>
            <a:ext cx="871296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 dirty="0" smtClean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Доля ВИЧ-инфицированных среди потребителей </a:t>
            </a:r>
            <a:r>
              <a:rPr lang="ru-RU" altLang="ru-RU" sz="3200" b="1" dirty="0" err="1" smtClean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иньекционных</a:t>
            </a:r>
            <a:r>
              <a:rPr lang="ru-RU" altLang="ru-RU" sz="3200" b="1" dirty="0" smtClean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 наркотиков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26904907"/>
              </p:ext>
            </p:extLst>
          </p:nvPr>
        </p:nvGraphicFramePr>
        <p:xfrm>
          <a:off x="755576" y="2186954"/>
          <a:ext cx="8136904" cy="405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10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39056"/>
              </p:ext>
            </p:extLst>
          </p:nvPr>
        </p:nvGraphicFramePr>
        <p:xfrm>
          <a:off x="179512" y="836712"/>
          <a:ext cx="8280920" cy="217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80255"/>
              </p:ext>
            </p:extLst>
          </p:nvPr>
        </p:nvGraphicFramePr>
        <p:xfrm>
          <a:off x="213709" y="3717032"/>
          <a:ext cx="4465638" cy="299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070565"/>
              </p:ext>
            </p:extLst>
          </p:nvPr>
        </p:nvGraphicFramePr>
        <p:xfrm>
          <a:off x="4679347" y="3622609"/>
          <a:ext cx="439420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5868144" y="3215196"/>
            <a:ext cx="2592288" cy="35782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/>
              <a:t>Низкий уровень</a:t>
            </a:r>
            <a:endParaRPr lang="ru-RU" sz="2000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43608" y="3208536"/>
            <a:ext cx="2880320" cy="4364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/>
              <a:t>Высокий уровень</a:t>
            </a:r>
            <a:endParaRPr lang="ru-RU" sz="2000" dirty="0"/>
          </a:p>
        </p:txBody>
      </p: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466216" y="332656"/>
            <a:ext cx="842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+mj-lt"/>
                <a:cs typeface="Times New Roman" panose="02020603050405020304" pitchFamily="18" charset="0"/>
              </a:rPr>
              <a:t>Динамика </a:t>
            </a:r>
            <a:r>
              <a:rPr lang="ru-RU" altLang="ru-RU" sz="2400" b="1" dirty="0" smtClean="0">
                <a:latin typeface="+mj-lt"/>
                <a:cs typeface="Times New Roman" panose="02020603050405020304" pitchFamily="18" charset="0"/>
              </a:rPr>
              <a:t>первичной заболеваемости  </a:t>
            </a:r>
            <a:r>
              <a:rPr lang="ru-RU" altLang="ru-RU" sz="2400" b="1" dirty="0">
                <a:latin typeface="+mj-lt"/>
                <a:cs typeface="Times New Roman" panose="02020603050405020304" pitchFamily="18" charset="0"/>
              </a:rPr>
              <a:t>наркоманией</a:t>
            </a:r>
          </a:p>
        </p:txBody>
      </p:sp>
    </p:spTree>
    <p:extLst>
      <p:ext uri="{BB962C8B-B14F-4D97-AF65-F5344CB8AC3E}">
        <p14:creationId xmlns:p14="http://schemas.microsoft.com/office/powerpoint/2010/main" val="42673429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4425" y="1555750"/>
            <a:ext cx="7561263" cy="200025"/>
          </a:xfrm>
        </p:spPr>
        <p:txBody>
          <a:bodyPr/>
          <a:lstStyle/>
          <a:p>
            <a:pPr eaLnBrk="1" hangingPunct="1"/>
            <a:r>
              <a:rPr lang="ru-RU" altLang="ru-RU" sz="1800" b="1">
                <a:solidFill>
                  <a:schemeClr val="bg1"/>
                </a:solidFill>
              </a:rPr>
              <a:t>Структура</a:t>
            </a:r>
            <a:r>
              <a:rPr lang="ru-RU" altLang="ru-RU" sz="1400" b="1">
                <a:solidFill>
                  <a:schemeClr val="bg1"/>
                </a:solidFill>
              </a:rPr>
              <a:t> </a:t>
            </a:r>
            <a:r>
              <a:rPr lang="ru-RU" altLang="ru-RU" sz="1800" b="1">
                <a:solidFill>
                  <a:schemeClr val="bg1"/>
                </a:solidFill>
              </a:rPr>
              <a:t>первичной заболеваемости наркоманией, 2015 год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507110"/>
              </p:ext>
            </p:extLst>
          </p:nvPr>
        </p:nvGraphicFramePr>
        <p:xfrm>
          <a:off x="899592" y="476672"/>
          <a:ext cx="8135938" cy="587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4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4425" y="1555750"/>
            <a:ext cx="7561263" cy="200025"/>
          </a:xfrm>
        </p:spPr>
        <p:txBody>
          <a:bodyPr/>
          <a:lstStyle/>
          <a:p>
            <a:pPr eaLnBrk="1" hangingPunct="1"/>
            <a:r>
              <a:rPr lang="ru-RU" altLang="ru-RU" sz="1400" b="1">
                <a:solidFill>
                  <a:schemeClr val="bg1"/>
                </a:solidFill>
              </a:rPr>
              <a:t>Отравления наркотическими средствами (структура потребления)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512785"/>
              </p:ext>
            </p:extLst>
          </p:nvPr>
        </p:nvGraphicFramePr>
        <p:xfrm>
          <a:off x="395536" y="116632"/>
          <a:ext cx="8280400" cy="376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628041"/>
              </p:ext>
            </p:extLst>
          </p:nvPr>
        </p:nvGraphicFramePr>
        <p:xfrm>
          <a:off x="971600" y="3789040"/>
          <a:ext cx="7581900" cy="251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31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1584325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первичной наркологической заболеваемости несовершеннолетних </a:t>
            </a:r>
            <a:b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005129"/>
              </p:ext>
            </p:extLst>
          </p:nvPr>
        </p:nvGraphicFramePr>
        <p:xfrm>
          <a:off x="755576" y="1988840"/>
          <a:ext cx="7920037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424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864096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первичной наркологической заболеваемости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361629"/>
              </p:ext>
            </p:extLst>
          </p:nvPr>
        </p:nvGraphicFramePr>
        <p:xfrm>
          <a:off x="-324544" y="1628800"/>
          <a:ext cx="9468544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873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61648" cy="7920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МОНИТОРИНГА</a:t>
            </a:r>
            <a:b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57403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Достигнуто снижение показателей (к уровню 2015 года):</a:t>
            </a:r>
            <a:r>
              <a:rPr lang="ru-RU" alt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i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первичная заболеваемость наркологическими расстройствами - на 9,4%, </a:t>
            </a:r>
            <a:b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altLang="ru-RU" sz="1800" b="1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т. ч.: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первичная з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аболеваемость наркоманией                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на 21,6%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первичная з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аболеваемость токсикоманией            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на 25%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первичная з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аболеваемость алкогольными психозами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8,7%</a:t>
            </a:r>
            <a:r>
              <a:rPr lang="ru-RU" altLang="ru-RU" sz="1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altLang="ru-RU" sz="18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заболеваемость наркологическими расстройствами - на 10,1%, </a:t>
            </a:r>
            <a:b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altLang="ru-RU" sz="1800" b="1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т. ч.: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з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аболеваемость наркоманией                         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9%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общая з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аболеваемость токсикоманией                      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10,5%.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общая з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аболеваемость алкоголизмом                        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10%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общая з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аболеваемость алкогольными психозами   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9,3%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общая заболеваемость наркологическими расстройствами среди несовершеннолетних        - н</a:t>
            </a: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  44,2%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число несовершеннолетних,   впервые    взятых под диспансерное наблюдение с диагнозом «Зависимость от наркотических средств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уменьшилось   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раза. </a:t>
            </a:r>
            <a:endParaRPr lang="ru-RU" altLang="ru-RU" sz="1400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509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61648" cy="7920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48930"/>
          </a:xfrm>
        </p:spPr>
        <p:txBody>
          <a:bodyPr/>
          <a:lstStyle/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наличии четкой тенденции </a:t>
            </a: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снижения основных показателей</a:t>
            </a: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характеризующих наркологическую заболеваемость, продолжают оставаться высокими </a:t>
            </a:r>
            <a:b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превышают показатели  РФ и СФО: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1200" b="1" i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2400" b="1" i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первичная заболеваемость </a:t>
            </a:r>
            <a:r>
              <a:rPr lang="ru-RU" altLang="ru-RU" sz="2400" b="1" i="1" kern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алкоголизмом </a:t>
            </a:r>
            <a:endParaRPr lang="ru-RU" altLang="ru-RU" sz="2400" b="1" i="1" kern="12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 2016г. – </a:t>
            </a: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73,2;    </a:t>
            </a:r>
            <a:r>
              <a:rPr lang="ru-RU" altLang="ru-RU" sz="2400" b="1" kern="1200" dirty="0">
                <a:solidFill>
                  <a:srgbClr val="F141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 2015г. – </a:t>
            </a:r>
            <a:r>
              <a:rPr lang="ru-RU" altLang="ru-RU" sz="2400" b="1" kern="1200" dirty="0" smtClean="0">
                <a:solidFill>
                  <a:srgbClr val="F141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50,3;    </a:t>
            </a:r>
            <a:r>
              <a:rPr lang="ru-RU" altLang="ru-RU" sz="2400" b="1" kern="1200" dirty="0">
                <a:solidFill>
                  <a:srgbClr val="F141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 2015г. – </a:t>
            </a:r>
            <a:r>
              <a:rPr lang="ru-RU" altLang="ru-RU" sz="2400" b="1" kern="1200" dirty="0" smtClean="0">
                <a:solidFill>
                  <a:srgbClr val="F141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53,0</a:t>
            </a:r>
            <a:endParaRPr lang="ru-RU" altLang="ru-RU" sz="2400" b="1" kern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endParaRPr lang="ru-RU" altLang="ru-RU" sz="1000" b="1" i="1" kern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2400" b="1" i="1" kern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первичная </a:t>
            </a:r>
            <a:r>
              <a:rPr lang="ru-RU" altLang="ru-RU" sz="2400" b="1" i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заболеваемость наркоманией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 2016г. – 20,0;    </a:t>
            </a:r>
            <a:r>
              <a:rPr lang="ru-RU" altLang="ru-RU" sz="2400" b="1" kern="1200" dirty="0">
                <a:solidFill>
                  <a:srgbClr val="F141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 2015г. – 14,1;    СФО 2015г. – </a:t>
            </a:r>
            <a:r>
              <a:rPr lang="ru-RU" altLang="ru-RU" sz="2400" b="1" kern="1200" dirty="0" smtClean="0">
                <a:solidFill>
                  <a:srgbClr val="F141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19,1</a:t>
            </a:r>
            <a:endParaRPr lang="ru-RU" altLang="ru-RU" sz="2400" b="1" kern="12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1200" b="1" i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2400" b="1" i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первичная заболеваемость токсикоманией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 2016г.   – 0,6;     </a:t>
            </a:r>
            <a:r>
              <a:rPr lang="ru-RU" altLang="ru-RU" sz="2400" b="1" kern="1200" dirty="0">
                <a:solidFill>
                  <a:srgbClr val="F1412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 2015г. – 0,4;     СФО 2015г. – 0,5.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0648"/>
            <a:ext cx="9108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kern="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</a:t>
            </a:r>
            <a:r>
              <a:rPr lang="ru-RU" altLang="ru-RU" sz="3600" b="1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</a:t>
            </a:r>
            <a:r>
              <a:rPr lang="ru-RU" altLang="ru-RU" sz="3600" b="1" kern="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наркоситуации</a:t>
            </a:r>
            <a:r>
              <a:rPr lang="ru-RU" altLang="ru-RU" sz="3600" b="1" kern="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054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2704"/>
              </p:ext>
            </p:extLst>
          </p:nvPr>
        </p:nvGraphicFramePr>
        <p:xfrm>
          <a:off x="323528" y="836711"/>
          <a:ext cx="8712967" cy="5625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305"/>
                <a:gridCol w="4641295"/>
                <a:gridCol w="1440160"/>
                <a:gridCol w="1872207"/>
              </a:tblGrid>
              <a:tr h="62027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</a:t>
                      </a:r>
                      <a:r>
                        <a:rPr lang="ru-RU" sz="1800" i="1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оценки  </a:t>
                      </a:r>
                      <a:r>
                        <a:rPr lang="ru-RU" sz="1800" i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наркоситуации</a:t>
                      </a:r>
                      <a:endParaRPr lang="ru-RU" sz="1800" i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</a:t>
                      </a:r>
                      <a:r>
                        <a:rPr lang="ru-RU" sz="1400" i="1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наркоситуации</a:t>
                      </a:r>
                      <a:endParaRPr lang="ru-RU" sz="1400" i="1" kern="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/>
                          <a:cs typeface="Times New Roman" panose="02020603050405020304" pitchFamily="18" charset="0"/>
                        </a:rPr>
                        <a:t>в 2015 году</a:t>
                      </a:r>
                      <a:endParaRPr lang="ru-RU" sz="1400" i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5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наркоситуации</a:t>
                      </a:r>
                      <a:endParaRPr kumimoji="0" lang="ru-RU" sz="1400" b="1" i="1" u="none" strike="noStrike" kern="5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/>
                          <a:cs typeface="Times New Roman" panose="02020603050405020304" pitchFamily="18" charset="0"/>
                        </a:rPr>
                        <a:t>в 2016 году</a:t>
                      </a:r>
                      <a:endParaRPr lang="ru-RU" sz="1400" i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442278"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Масштабы немедицинского потребления наркотиков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56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Распространенность немедицинского потребления наркотиков </a:t>
                      </a: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учетом латентности 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485995"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Обращаемости за наркологической медицинской помощью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Предкризисное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5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kumimoji="0" lang="ru-RU" sz="1400" b="1" i="1" u="none" strike="noStrike" kern="5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6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kern="50">
                        <a:solidFill>
                          <a:schemeClr val="tx1"/>
                        </a:solidFill>
                        <a:effectLst/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заболеваемость наркоманией </a:t>
                      </a: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обращаемость лиц, употребляющих наркотики с вредными последствиями 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/>
                          <a:cs typeface="Times New Roman" panose="02020603050405020304" pitchFamily="18" charset="0"/>
                        </a:rPr>
                        <a:t>Удовлетворительное</a:t>
                      </a:r>
                      <a:endParaRPr lang="ru-RU" sz="1400" b="1" i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Первичная заболеваемость наркоманией  </a:t>
                      </a:r>
                      <a:endParaRPr lang="ru-RU" sz="1400" kern="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Предкризисное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i="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608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Первичная обращаемость лиц, употребляющих наркотики </a:t>
                      </a:r>
                      <a:endParaRPr lang="ru-RU" sz="1400" kern="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вредными последствиями 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/>
                          <a:cs typeface="Times New Roman" panose="02020603050405020304" pitchFamily="18" charset="0"/>
                        </a:rPr>
                        <a:t>Кризисное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425915"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употребления наркотиков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532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</a:rPr>
                        <a:t>10.</a:t>
                      </a:r>
                      <a:endParaRPr lang="ru-RU" sz="800" kern="50" dirty="0">
                        <a:effectLst/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Смертность, связанная с острым отравлением наркотиками по данным судебно-медицинской экспертизы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5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  <a:tr h="506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оценка </a:t>
                      </a:r>
                      <a:r>
                        <a:rPr lang="ru-RU" sz="1800" kern="5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наркоситуации</a:t>
                      </a:r>
                      <a:endParaRPr lang="ru-RU" sz="1800" kern="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kern="5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Lucida Sans Unicode"/>
                          <a:cs typeface="Times New Roman" panose="02020603050405020304" pitchFamily="18" charset="0"/>
                        </a:rPr>
                        <a:t>ТЯЖЕЛАЯ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kern="5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51726" marR="51726" marT="0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260648"/>
            <a:ext cx="9036496" cy="52322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hangingPunct="0"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8663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Lucida Sans Unicode" pitchFamily="34" charset="0"/>
                <a:cs typeface="Times New Roman" panose="02020603050405020304" pitchFamily="18" charset="0"/>
              </a:rPr>
              <a:t>Оценка   состояния  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Lucida Sans Unicode" pitchFamily="34" charset="0"/>
                <a:cs typeface="Times New Roman" panose="02020603050405020304" pitchFamily="18" charset="0"/>
              </a:rPr>
              <a:t>наркоситуации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Lucida Sans Unicode" pitchFamily="34" charset="0"/>
                <a:cs typeface="Times New Roman" panose="02020603050405020304" pitchFamily="18" charset="0"/>
              </a:rPr>
              <a:t>  в  крае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52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482572"/>
              </p:ext>
            </p:extLst>
          </p:nvPr>
        </p:nvGraphicFramePr>
        <p:xfrm>
          <a:off x="755576" y="1021266"/>
          <a:ext cx="8208912" cy="334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820862"/>
              </p:ext>
            </p:extLst>
          </p:nvPr>
        </p:nvGraphicFramePr>
        <p:xfrm>
          <a:off x="9828584" y="404664"/>
          <a:ext cx="39243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Подзаголовок 2"/>
          <p:cNvSpPr txBox="1">
            <a:spLocks/>
          </p:cNvSpPr>
          <p:nvPr/>
        </p:nvSpPr>
        <p:spPr bwMode="auto">
          <a:xfrm>
            <a:off x="481295" y="4581128"/>
            <a:ext cx="849694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2016 году всего зарегистрировано 35 805 больных </a:t>
            </a:r>
            <a:b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с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наркологическими расстройствами:</a:t>
            </a:r>
          </a:p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27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567 -  потребители алкоголя (77%);</a:t>
            </a:r>
          </a:p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7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862 -  потребители наркотических средств (22%);</a:t>
            </a:r>
          </a:p>
          <a:p>
            <a:pPr marL="0" lv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-  потребители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ненаркотических веществ (1%).</a:t>
            </a:r>
            <a:endParaRPr lang="ru-RU" altLang="ru-RU" sz="2400" b="1" dirty="0">
              <a:solidFill>
                <a:srgbClr val="404040"/>
              </a:solidFill>
            </a:endParaRP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400090" y="476673"/>
            <a:ext cx="8564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  общей  заболеваемости </a:t>
            </a:r>
          </a:p>
          <a:p>
            <a:pPr algn="ctr" eaLnBrk="1" hangingPunct="1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наркологическими    расстройствами   в   крае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61648" cy="7920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928992" cy="5688632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В 2017 году будут реализованы меры </a:t>
            </a:r>
            <a:b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и мероприятия, предусмотренные: </a:t>
            </a:r>
            <a:endParaRPr lang="ru-RU" sz="28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- программой «Развитие здравоохранения Красноярского края на 2013-2020 годы»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</a:rPr>
              <a:t>(постановление Правительства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</a:rPr>
              <a:t>Красноярского края от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</a:rPr>
              <a:t>12.01.2017 № 3-п);</a:t>
            </a:r>
            <a:endParaRPr lang="ru-RU" sz="28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</a:rPr>
              <a:t>   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- Планом антинаркотической работы министерства здравоохранения Красноярского края на 2017 год в рамках реализации Стратегии государственной антинаркотической политики Российской Федерации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Calibri"/>
              </a:rPr>
              <a:t>(приказ МЗ КК от 27.01.2017 №</a:t>
            </a:r>
            <a:r>
              <a:rPr lang="ru-RU" sz="2800" b="1" i="1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ru-RU" sz="2800" b="1" i="1" smtClean="0">
                <a:solidFill>
                  <a:srgbClr val="000000"/>
                </a:solidFill>
                <a:latin typeface="Times New Roman"/>
                <a:ea typeface="Calibri"/>
              </a:rPr>
              <a:t>50-орг).</a:t>
            </a:r>
            <a:endParaRPr lang="ru-RU" sz="28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0648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УПРАВЛЕНЧЕСКИЕ РЕШЕНИЯ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0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948031"/>
              </p:ext>
            </p:extLst>
          </p:nvPr>
        </p:nvGraphicFramePr>
        <p:xfrm>
          <a:off x="107504" y="2780928"/>
          <a:ext cx="4148137" cy="461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864802"/>
              </p:ext>
            </p:extLst>
          </p:nvPr>
        </p:nvGraphicFramePr>
        <p:xfrm>
          <a:off x="4139952" y="2996952"/>
          <a:ext cx="4932040" cy="405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3"/>
          <p:cNvSpPr txBox="1">
            <a:spLocks/>
          </p:cNvSpPr>
          <p:nvPr/>
        </p:nvSpPr>
        <p:spPr>
          <a:xfrm>
            <a:off x="4716016" y="2348880"/>
            <a:ext cx="4104456" cy="576064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2DB9B9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Низкий уровень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395536" y="2276872"/>
            <a:ext cx="4320480" cy="648072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2DB9B9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Высокий уровень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51216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с высоким и низким уровнем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заболеваемости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наркологическими расстройствами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 год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460053"/>
              </p:ext>
            </p:extLst>
          </p:nvPr>
        </p:nvGraphicFramePr>
        <p:xfrm>
          <a:off x="-4603518" y="836712"/>
          <a:ext cx="4600575" cy="293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0790"/>
              </p:ext>
            </p:extLst>
          </p:nvPr>
        </p:nvGraphicFramePr>
        <p:xfrm>
          <a:off x="611560" y="1052736"/>
          <a:ext cx="8208912" cy="331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Подзаголовок 2"/>
          <p:cNvSpPr txBox="1">
            <a:spLocks/>
          </p:cNvSpPr>
          <p:nvPr/>
        </p:nvSpPr>
        <p:spPr bwMode="auto">
          <a:xfrm>
            <a:off x="755576" y="4365104"/>
            <a:ext cx="84241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2016 году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зарегистрировано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впервые в жизни установленным диагнозом наркологического расстройства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4 861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:              </a:t>
            </a:r>
          </a:p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3549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потребители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алкоголя (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73%);</a:t>
            </a:r>
            <a:endParaRPr lang="ru-RU" altLang="ru-RU" sz="24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1232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-  потребители наркотических средств (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25,3%);</a:t>
            </a:r>
            <a:endParaRPr lang="ru-RU" altLang="ru-RU" sz="24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80 -  потребители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ненаркотических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веществ (1,6%).</a:t>
            </a:r>
            <a:endParaRPr lang="ru-RU" altLang="ru-RU" sz="2400" b="1" dirty="0">
              <a:solidFill>
                <a:srgbClr val="404040"/>
              </a:solidFill>
            </a:endParaRP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467545" y="188640"/>
            <a:ext cx="87122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 первичной заболеваемости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наркологическими     расстройствами    в    крае 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340258"/>
              </p:ext>
            </p:extLst>
          </p:nvPr>
        </p:nvGraphicFramePr>
        <p:xfrm>
          <a:off x="50800" y="1988840"/>
          <a:ext cx="4148137" cy="505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785665"/>
              </p:ext>
            </p:extLst>
          </p:nvPr>
        </p:nvGraphicFramePr>
        <p:xfrm>
          <a:off x="4211960" y="1484784"/>
          <a:ext cx="4932040" cy="5332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3"/>
          <p:cNvSpPr txBox="1">
            <a:spLocks/>
          </p:cNvSpPr>
          <p:nvPr/>
        </p:nvSpPr>
        <p:spPr>
          <a:xfrm>
            <a:off x="5724128" y="1484784"/>
            <a:ext cx="2592288" cy="43204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2DB9B9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gradFill>
                  <a:gsLst>
                    <a:gs pos="0">
                      <a:srgbClr val="000000"/>
                    </a:gs>
                    <a:gs pos="4000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alpha val="65000"/>
                      </a:srgbClr>
                    </a:gs>
                  </a:gsLst>
                  <a:lin ang="5400000" scaled="0"/>
                </a:gradFill>
              </a:rPr>
              <a:t>Низкий уровень</a:t>
            </a:r>
            <a:endParaRPr lang="ru-RU" sz="2000" dirty="0">
              <a:gradFill>
                <a:gsLst>
                  <a:gs pos="0">
                    <a:srgbClr val="000000"/>
                  </a:gs>
                  <a:gs pos="4000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alpha val="65000"/>
                    </a:srgbClr>
                  </a:gs>
                </a:gsLst>
                <a:lin ang="5400000" scaled="0"/>
              </a:gra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83568" y="1484784"/>
            <a:ext cx="2880320" cy="43204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2DB9B9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Высокий уровень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с высоким и низким уровнем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заболеваемости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наркологическими расстройствами, 2016 год 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36104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структура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наркологической заболеваемости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245606"/>
              </p:ext>
            </p:extLst>
          </p:nvPr>
        </p:nvGraphicFramePr>
        <p:xfrm>
          <a:off x="755576" y="2204864"/>
          <a:ext cx="8229600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5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726255"/>
              </p:ext>
            </p:extLst>
          </p:nvPr>
        </p:nvGraphicFramePr>
        <p:xfrm>
          <a:off x="306388" y="742950"/>
          <a:ext cx="4600575" cy="293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101909"/>
              </p:ext>
            </p:extLst>
          </p:nvPr>
        </p:nvGraphicFramePr>
        <p:xfrm>
          <a:off x="5018088" y="815975"/>
          <a:ext cx="3924300" cy="283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Подзаголовок 2"/>
          <p:cNvSpPr txBox="1">
            <a:spLocks/>
          </p:cNvSpPr>
          <p:nvPr/>
        </p:nvSpPr>
        <p:spPr bwMode="auto">
          <a:xfrm>
            <a:off x="494488" y="3861048"/>
            <a:ext cx="8352928" cy="252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lvl="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зарегистрировано 1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627 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</a:t>
            </a:r>
            <a:b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алкогольными психозами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(56,7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100 тыс. нас.) </a:t>
            </a:r>
          </a:p>
          <a:p>
            <a:pPr marL="0" lvl="0" algn="ctr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год: РФ 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45,5;  СФО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46,5)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впервые – 843 (29,4 на 100 тыс. нас.)</a:t>
            </a:r>
          </a:p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(2015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год: РФ 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20,5;  СФО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24,7)</a:t>
            </a: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endParaRPr lang="ru-RU" altLang="ru-RU" sz="2400" dirty="0">
              <a:solidFill>
                <a:srgbClr val="404040"/>
              </a:solidFill>
            </a:endParaRP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endParaRPr lang="ru-RU" altLang="ru-RU" sz="2400" dirty="0">
              <a:solidFill>
                <a:srgbClr val="404040"/>
              </a:solidFill>
            </a:endParaRP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07504" y="188638"/>
            <a:ext cx="90364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Динамика 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заболеваемости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алкогольными психозами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116015"/>
              </p:ext>
            </p:extLst>
          </p:nvPr>
        </p:nvGraphicFramePr>
        <p:xfrm>
          <a:off x="306388" y="742950"/>
          <a:ext cx="4600575" cy="293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678581"/>
              </p:ext>
            </p:extLst>
          </p:nvPr>
        </p:nvGraphicFramePr>
        <p:xfrm>
          <a:off x="5018088" y="815975"/>
          <a:ext cx="3924300" cy="283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Подзаголовок 2"/>
          <p:cNvSpPr txBox="1">
            <a:spLocks/>
          </p:cNvSpPr>
          <p:nvPr/>
        </p:nvSpPr>
        <p:spPr bwMode="auto">
          <a:xfrm>
            <a:off x="494488" y="3861048"/>
            <a:ext cx="8352928" cy="252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зарегистрировано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23 638 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</a:t>
            </a:r>
            <a:b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алкогольной зависимостью (834,6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100 тыс. нас.) </a:t>
            </a:r>
          </a:p>
          <a:p>
            <a:pPr marL="0" algn="ctr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год: РФ 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1129,8;  СФО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1006,4)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впервые –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2 098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(73,2 </a:t>
            </a: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100 тыс. нас.)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altLang="ru-RU" sz="24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год: РФ – 50,3;  СФО – 53,0)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endParaRPr lang="ru-RU" altLang="ru-RU" sz="2400" dirty="0">
              <a:solidFill>
                <a:srgbClr val="404040"/>
              </a:solidFill>
            </a:endParaRP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07504" y="188638"/>
            <a:ext cx="90364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Динамика  заболеваемости  алкоголизмом</a:t>
            </a: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568951" cy="208823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Отравления, связанные с токсическим действием алкоголя</a:t>
            </a:r>
            <a:br>
              <a:rPr lang="ru-RU" altLang="ru-RU" sz="2800" b="1" dirty="0" smtClean="0">
                <a:solidFill>
                  <a:schemeClr val="tx1"/>
                </a:solidFill>
              </a:rPr>
            </a:br>
            <a:r>
              <a:rPr lang="ru-RU" altLang="ru-RU" sz="2800" b="1" dirty="0" smtClean="0">
                <a:solidFill>
                  <a:schemeClr val="tx1"/>
                </a:solidFill>
              </a:rPr>
              <a:t> 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677673"/>
              </p:ext>
            </p:extLst>
          </p:nvPr>
        </p:nvGraphicFramePr>
        <p:xfrm>
          <a:off x="107504" y="188640"/>
          <a:ext cx="842493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50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Тема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Тема1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3_Тема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99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УЗАК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УЗАК NEW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3257</TotalTime>
  <Words>343</Words>
  <Application>Microsoft Office PowerPoint</Application>
  <PresentationFormat>Экран (4:3)</PresentationFormat>
  <Paragraphs>152</Paragraphs>
  <Slides>20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Тема1</vt:lpstr>
      <vt:lpstr>3_Тема1</vt:lpstr>
      <vt:lpstr>Министерство здравоохранения Красноярского края Красноярский краевой наркологический диспансер№1      Итоги  мониторинга наркоситуации за 2016 год</vt:lpstr>
      <vt:lpstr>Презентация PowerPoint</vt:lpstr>
      <vt:lpstr>Территории с высоким и низким уровнем  общей заболеваемости наркологическими расстройствами, 2016 год </vt:lpstr>
      <vt:lpstr>Презентация PowerPoint</vt:lpstr>
      <vt:lpstr>Территории с высоким и низким уровнем  первичной заболеваемости наркологическими расстройствами, 2016 год </vt:lpstr>
      <vt:lpstr>Возрастная структура  первичной наркологической заболеваемости</vt:lpstr>
      <vt:lpstr>Презентация PowerPoint</vt:lpstr>
      <vt:lpstr>Презентация PowerPoint</vt:lpstr>
      <vt:lpstr>Отравления, связанные с токсическим действием алкоголя  </vt:lpstr>
      <vt:lpstr>Презентация PowerPoint</vt:lpstr>
      <vt:lpstr>Презентация PowerPoint</vt:lpstr>
      <vt:lpstr>Презентация PowerPoint</vt:lpstr>
      <vt:lpstr>Структура первичной заболеваемости наркоманией, 2015 год</vt:lpstr>
      <vt:lpstr>Отравления наркотическими средствами (структура потребления)</vt:lpstr>
      <vt:lpstr>Структура первичной наркологической заболеваемости несовершеннолетних  2016 год</vt:lpstr>
      <vt:lpstr>Структура первичной наркологической заболеваемости несовершеннолетних  </vt:lpstr>
      <vt:lpstr> ИТОГИ МОНИТОРИНГА </vt:lpstr>
      <vt:lpstr>  </vt:lpstr>
      <vt:lpstr>Презентация PowerPoint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Наркоситуация в Красноярском крае в 2014году</dc:title>
  <dc:creator>Киселева ЕЮ</dc:creator>
  <cp:lastModifiedBy>alm</cp:lastModifiedBy>
  <cp:revision>346</cp:revision>
  <dcterms:created xsi:type="dcterms:W3CDTF">2015-03-17T02:03:02Z</dcterms:created>
  <dcterms:modified xsi:type="dcterms:W3CDTF">2017-05-10T13:08:21Z</dcterms:modified>
</cp:coreProperties>
</file>