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ags/tag2.xml" ContentType="application/vnd.openxmlformats-officedocument.presentationml.tags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tags/tag4.xml" ContentType="application/vnd.openxmlformats-officedocument.presentationml.tags+xml"/>
  <Override PartName="/ppt/charts/chart5.xml" ContentType="application/vnd.openxmlformats-officedocument.drawingml.chart+xml"/>
  <Override PartName="/ppt/tags/tag5.xml" ContentType="application/vnd.openxmlformats-officedocument.presentationml.tags+xml"/>
  <Override PartName="/ppt/charts/chart6.xml" ContentType="application/vnd.openxmlformats-officedocument.drawingml.chart+xml"/>
  <Override PartName="/ppt/tags/tag6.xml" ContentType="application/vnd.openxmlformats-officedocument.presentationml.tag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3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2"/>
  </p:notesMasterIdLst>
  <p:sldIdLst>
    <p:sldId id="717" r:id="rId2"/>
    <p:sldId id="774" r:id="rId3"/>
    <p:sldId id="785" r:id="rId4"/>
    <p:sldId id="776" r:id="rId5"/>
    <p:sldId id="777" r:id="rId6"/>
    <p:sldId id="778" r:id="rId7"/>
    <p:sldId id="760" r:id="rId8"/>
    <p:sldId id="759" r:id="rId9"/>
    <p:sldId id="758" r:id="rId10"/>
    <p:sldId id="779" r:id="rId11"/>
    <p:sldId id="780" r:id="rId12"/>
    <p:sldId id="767" r:id="rId13"/>
    <p:sldId id="782" r:id="rId14"/>
    <p:sldId id="783" r:id="rId15"/>
    <p:sldId id="784" r:id="rId16"/>
    <p:sldId id="765" r:id="rId17"/>
    <p:sldId id="766" r:id="rId18"/>
    <p:sldId id="781" r:id="rId19"/>
    <p:sldId id="753" r:id="rId20"/>
    <p:sldId id="727" r:id="rId21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66CC"/>
    <a:srgbClr val="CC3399"/>
    <a:srgbClr val="B2B2B2"/>
    <a:srgbClr val="A0ECBF"/>
    <a:srgbClr val="009999"/>
    <a:srgbClr val="7BA6F3"/>
    <a:srgbClr val="C8F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99" autoAdjust="0"/>
    <p:restoredTop sz="94531" autoAdjust="0"/>
  </p:normalViewPr>
  <p:slideViewPr>
    <p:cSldViewPr>
      <p:cViewPr varScale="1">
        <p:scale>
          <a:sx n="88" d="100"/>
          <a:sy n="88" d="100"/>
        </p:scale>
        <p:origin x="118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520325203252036E-2"/>
          <c:y val="2.8846153846153848E-2"/>
          <c:w val="0.94037940379403795"/>
          <c:h val="0.790865384615384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АЛКОГОЛИЗМ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000000" mc:Ignorable="a14" a14:legacySpreadsheetColorIndex="51">
                    <a:gamma/>
                    <a:shade val="46275"/>
                    <a:invGamma/>
                  </a:srgbClr>
                </a:gs>
                <a:gs pos="50000">
                  <a:srgbClr xmlns:mc="http://schemas.openxmlformats.org/markup-compatibility/2006" xmlns:a14="http://schemas.microsoft.com/office/drawing/2010/main" val="FFCC00" mc:Ignorable="a14" a14:legacySpreadsheetColorIndex="51"/>
                </a:gs>
                <a:gs pos="100000">
                  <a:srgbClr xmlns:mc="http://schemas.openxmlformats.org/markup-compatibility/2006" xmlns:a14="http://schemas.microsoft.com/office/drawing/2010/main" val="000000" mc:Ignorable="a14" a14:legacySpreadsheetColorIndex="51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0541">
              <a:noFill/>
            </a:ln>
          </c:spPr>
          <c:invertIfNegative val="0"/>
          <c:cat>
            <c:numRef>
              <c:f>Sheet1!$B$1:$D$1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1311</c:v>
                </c:pt>
                <c:pt idx="1">
                  <c:v>1226</c:v>
                </c:pt>
                <c:pt idx="2">
                  <c:v>1155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НАРКОМАНИИ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000000" mc:Ignorable="a14" a14:legacySpreadsheetColorIndex="46">
                    <a:gamma/>
                    <a:shade val="46275"/>
                    <a:invGamma/>
                  </a:srgbClr>
                </a:gs>
                <a:gs pos="50000">
                  <a:srgbClr xmlns:mc="http://schemas.openxmlformats.org/markup-compatibility/2006" xmlns:a14="http://schemas.microsoft.com/office/drawing/2010/main" val="CC99FF" mc:Ignorable="a14" a14:legacySpreadsheetColorIndex="46"/>
                </a:gs>
                <a:gs pos="100000">
                  <a:srgbClr xmlns:mc="http://schemas.openxmlformats.org/markup-compatibility/2006" xmlns:a14="http://schemas.microsoft.com/office/drawing/2010/main" val="000000" mc:Ignorable="a14" a14:legacySpreadsheetColorIndex="46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0541">
              <a:noFill/>
            </a:ln>
          </c:spPr>
          <c:invertIfNegative val="0"/>
          <c:cat>
            <c:numRef>
              <c:f>Sheet1!$B$1:$D$1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Sheet1!$B$3:$D$3</c:f>
              <c:numCache>
                <c:formatCode>General</c:formatCode>
                <c:ptCount val="3"/>
                <c:pt idx="0">
                  <c:v>216.3</c:v>
                </c:pt>
                <c:pt idx="1">
                  <c:v>222.4</c:v>
                </c:pt>
                <c:pt idx="2">
                  <c:v>215.7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000000" mc:Ignorable="a14" a14:legacySpreadsheetColorIndex="49">
                    <a:gamma/>
                    <a:shade val="46275"/>
                    <a:invGamma/>
                  </a:srgbClr>
                </a:gs>
                <a:gs pos="50000">
                  <a:srgbClr xmlns:mc="http://schemas.openxmlformats.org/markup-compatibility/2006" xmlns:a14="http://schemas.microsoft.com/office/drawing/2010/main" val="33CCCC" mc:Ignorable="a14" a14:legacySpreadsheetColorIndex="49"/>
                </a:gs>
                <a:gs pos="100000">
                  <a:srgbClr xmlns:mc="http://schemas.openxmlformats.org/markup-compatibility/2006" xmlns:a14="http://schemas.microsoft.com/office/drawing/2010/main" val="000000" mc:Ignorable="a14" a14:legacySpreadsheetColorIndex="49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0541">
              <a:noFill/>
            </a:ln>
          </c:spPr>
          <c:invertIfNegative val="0"/>
          <c:cat>
            <c:numRef>
              <c:f>Sheet1!$B$1:$D$1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100"/>
        <c:axId val="547383000"/>
        <c:axId val="547387312"/>
      </c:barChart>
      <c:catAx>
        <c:axId val="547383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0270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97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ru-RU"/>
          </a:p>
        </c:txPr>
        <c:crossAx val="547387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7387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5135">
            <a:noFill/>
          </a:ln>
        </c:spPr>
        <c:crossAx val="547383000"/>
        <c:crosses val="autoZero"/>
        <c:crossBetween val="between"/>
      </c:valAx>
      <c:spPr>
        <a:noFill/>
        <a:ln w="20541">
          <a:noFill/>
        </a:ln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3.8307431930362713E-2"/>
          <c:y val="0.89628869739111117"/>
          <c:w val="0.93495527913925869"/>
          <c:h val="0.10103912065326076"/>
        </c:manualLayout>
      </c:layout>
      <c:overlay val="0"/>
      <c:spPr>
        <a:noFill/>
        <a:ln w="12700">
          <a:solidFill>
            <a:srgbClr val="000000"/>
          </a:solidFill>
          <a:prstDash val="solid"/>
        </a:ln>
      </c:spPr>
      <c:txPr>
        <a:bodyPr/>
        <a:lstStyle/>
        <a:p>
          <a:pPr>
            <a:defRPr sz="2400" b="0" i="0" u="none" strike="noStrike" baseline="0">
              <a:solidFill>
                <a:srgbClr val="000000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49" b="1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828896387951505E-2"/>
          <c:y val="2.9387193604390002E-2"/>
          <c:w val="0.91257027260267554"/>
          <c:h val="0.699680325729339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РФ</c:v>
                </c:pt>
              </c:strCache>
            </c:strRef>
          </c:tx>
          <c:spPr>
            <a:ln w="57152"/>
          </c:spPr>
          <c:marker>
            <c:spPr>
              <a:ln w="57152"/>
            </c:spPr>
          </c:marker>
          <c:dLbls>
            <c:dLbl>
              <c:idx val="0"/>
              <c:layout>
                <c:manualLayout>
                  <c:x val="-5.3039745031871019E-2"/>
                  <c:y val="-7.559055867970075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6690538682664665E-2"/>
                  <c:y val="-7.559055867970075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9865266841644794E-2"/>
                  <c:y val="-9.07086704156409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3515935508061494E-2"/>
                  <c:y val="-8.062992925834749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8754030746156728E-2"/>
                  <c:y val="-8.818918352673406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</c:v>
                </c:pt>
                <c:pt idx="4">
                  <c:v>2016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11.1</c:v>
                </c:pt>
                <c:pt idx="1">
                  <c:v>11.1</c:v>
                </c:pt>
                <c:pt idx="2">
                  <c:v>11.7</c:v>
                </c:pt>
                <c:pt idx="3">
                  <c:v>12.8</c:v>
                </c:pt>
                <c:pt idx="4">
                  <c:v>12.9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ЦФО</c:v>
                </c:pt>
              </c:strCache>
            </c:strRef>
          </c:tx>
          <c:spPr>
            <a:ln w="57152">
              <a:solidFill>
                <a:srgbClr val="00B050"/>
              </a:solidFill>
            </a:ln>
          </c:spPr>
          <c:marker>
            <c:spPr>
              <a:ln w="57152"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3.3107236595425575E-2"/>
                  <c:y val="-3.779527933985039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5358080239970002E-3"/>
                  <c:y val="-3.023622347188031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6849393825771772E-2"/>
                  <c:y val="-1.763779702526351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</c:v>
                </c:pt>
                <c:pt idx="4">
                  <c:v>2016 г.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9.5</c:v>
                </c:pt>
                <c:pt idx="1">
                  <c:v>9.6999999999999993</c:v>
                </c:pt>
                <c:pt idx="2">
                  <c:v>10.6</c:v>
                </c:pt>
                <c:pt idx="3">
                  <c:v>11.9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</c:v>
                </c:pt>
              </c:strCache>
            </c:strRef>
          </c:tx>
          <c:spPr>
            <a:ln w="57152"/>
          </c:spPr>
          <c:marker>
            <c:spPr>
              <a:ln w="57152"/>
            </c:spPr>
          </c:marker>
          <c:dLbls>
            <c:dLbl>
              <c:idx val="0"/>
              <c:layout>
                <c:manualLayout>
                  <c:x val="-2.8345331833520809E-2"/>
                  <c:y val="6.809439574375554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5358080239970002E-3"/>
                  <c:y val="6.305522356552531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03949506311711E-2"/>
                  <c:y val="5.297648240823191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5953005874265711E-3"/>
                  <c:y val="6.05355382762019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9230221222347207E-2"/>
                  <c:y val="8.825207645875890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</c:v>
                </c:pt>
                <c:pt idx="4">
                  <c:v>2016 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8.8000000000000007</c:v>
                </c:pt>
                <c:pt idx="1">
                  <c:v>9.6</c:v>
                </c:pt>
                <c:pt idx="2">
                  <c:v>10.3</c:v>
                </c:pt>
                <c:pt idx="3" formatCode="0.0">
                  <c:v>11.9</c:v>
                </c:pt>
                <c:pt idx="4">
                  <c:v>12.8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6893856"/>
        <c:axId val="286894248"/>
      </c:lineChart>
      <c:catAx>
        <c:axId val="286893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86894248"/>
        <c:crosses val="autoZero"/>
        <c:auto val="1"/>
        <c:lblAlgn val="ctr"/>
        <c:lblOffset val="100"/>
        <c:noMultiLvlLbl val="0"/>
      </c:catAx>
      <c:valAx>
        <c:axId val="286894248"/>
        <c:scaling>
          <c:orientation val="minMax"/>
          <c:max val="16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crossAx val="286893856"/>
        <c:crosses val="autoZero"/>
        <c:crossBetween val="between"/>
        <c:majorUnit val="4"/>
        <c:minorUnit val="0.5"/>
      </c:valAx>
      <c:spPr>
        <a:noFill/>
        <a:ln w="25401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2800" b="1" baseline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800" b="1" baseline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800" b="1" baseline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8.4836520434945634E-2"/>
          <c:y val="0.86591777549806359"/>
          <c:w val="0.91516347956505439"/>
          <c:h val="8.9583345979676821E-2"/>
        </c:manualLayout>
      </c:layout>
      <c:overlay val="0"/>
      <c:txPr>
        <a:bodyPr/>
        <a:lstStyle/>
        <a:p>
          <a:pPr>
            <a:defRPr sz="2800" b="1" baseline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654293213348342E-2"/>
          <c:y val="2.9387268089753175E-2"/>
          <c:w val="0.91733220847394059"/>
          <c:h val="0.6789404349095731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РФ</c:v>
                </c:pt>
              </c:strCache>
            </c:strRef>
          </c:tx>
          <c:spPr>
            <a:ln w="57110"/>
          </c:spPr>
          <c:marker>
            <c:symbol val="circle"/>
            <c:size val="10"/>
            <c:spPr>
              <a:ln w="57110"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3.3119110111236097E-2"/>
                  <c:y val="-5.795276165443726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4706411698537686E-2"/>
                  <c:y val="-4.535433520782046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994450693663292E-2"/>
                  <c:y val="-4.031496462917372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0357205349331335E-2"/>
                  <c:y val="-4.787402049714382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1944506936632923E-2"/>
                  <c:y val="-4.283464991849710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</c:v>
                </c:pt>
                <c:pt idx="4">
                  <c:v>2016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8.4</c:v>
                </c:pt>
                <c:pt idx="1">
                  <c:v>8.6</c:v>
                </c:pt>
                <c:pt idx="2">
                  <c:v>9.1</c:v>
                </c:pt>
                <c:pt idx="3">
                  <c:v>10.1</c:v>
                </c:pt>
                <c:pt idx="4">
                  <c:v>10.4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ЦФО</c:v>
                </c:pt>
              </c:strCache>
            </c:strRef>
          </c:tx>
          <c:spPr>
            <a:ln w="38074">
              <a:solidFill>
                <a:srgbClr val="00B050"/>
              </a:solidFill>
            </a:ln>
          </c:spPr>
          <c:marker>
            <c:spPr>
              <a:solidFill>
                <a:srgbClr val="00FF00"/>
              </a:solidFill>
              <a:ln w="38074">
                <a:solidFill>
                  <a:srgbClr val="00FF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3.3119110111236097E-2"/>
                  <c:y val="-3.527559405052702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4706411698537686E-2"/>
                  <c:y val="2.519685289323359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994450693663292E-2"/>
                  <c:y val="5.543307636511390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1349831271091115E-3"/>
                  <c:y val="-1.007874115729343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</c:v>
                </c:pt>
                <c:pt idx="4">
                  <c:v>2016 г.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7.2</c:v>
                </c:pt>
                <c:pt idx="1">
                  <c:v>7.5</c:v>
                </c:pt>
                <c:pt idx="2">
                  <c:v>8.1999999999999993</c:v>
                </c:pt>
                <c:pt idx="3">
                  <c:v>9.8000000000000007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6429592"/>
        <c:axId val="547381040"/>
      </c:line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МО</c:v>
                </c:pt>
              </c:strCache>
            </c:strRef>
          </c:tx>
          <c:spPr>
            <a:ln w="38074">
              <a:solidFill>
                <a:srgbClr val="C00000"/>
              </a:solidFill>
            </a:ln>
          </c:spPr>
          <c:marker>
            <c:symbol val="diamond"/>
            <c:size val="8"/>
            <c:spPr>
              <a:ln w="38074">
                <a:solidFill>
                  <a:srgbClr val="C00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2.3595300587426572E-2"/>
                  <c:y val="3.78520218589642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6293713285839267E-2"/>
                  <c:y val="-3.017948095276641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5817522809648792E-2"/>
                  <c:y val="-1.50613692168262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1531808523934508E-2"/>
                  <c:y val="4.793076301625774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6769903762029746E-2"/>
                  <c:y val="4.793076301625772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</c:v>
                </c:pt>
                <c:pt idx="4">
                  <c:v>2016 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</c:v>
                </c:pt>
                <c:pt idx="1">
                  <c:v>7.7</c:v>
                </c:pt>
                <c:pt idx="2">
                  <c:v>8.4</c:v>
                </c:pt>
                <c:pt idx="3" formatCode="0.0">
                  <c:v>9.6</c:v>
                </c:pt>
                <c:pt idx="4">
                  <c:v>9.8000000000000007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3735280"/>
        <c:axId val="169288416"/>
      </c:lineChart>
      <c:catAx>
        <c:axId val="406429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47381040"/>
        <c:crosses val="autoZero"/>
        <c:auto val="1"/>
        <c:lblAlgn val="ctr"/>
        <c:lblOffset val="100"/>
        <c:noMultiLvlLbl val="0"/>
      </c:catAx>
      <c:valAx>
        <c:axId val="547381040"/>
        <c:scaling>
          <c:orientation val="minMax"/>
          <c:max val="12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crossAx val="406429592"/>
        <c:crosses val="autoZero"/>
        <c:crossBetween val="between"/>
        <c:majorUnit val="2"/>
        <c:minorUnit val="0.1"/>
      </c:valAx>
      <c:catAx>
        <c:axId val="283735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9288416"/>
        <c:crosses val="autoZero"/>
        <c:auto val="1"/>
        <c:lblAlgn val="ctr"/>
        <c:lblOffset val="100"/>
        <c:noMultiLvlLbl val="0"/>
      </c:catAx>
      <c:valAx>
        <c:axId val="169288416"/>
        <c:scaling>
          <c:orientation val="minMax"/>
          <c:max val="12"/>
          <c:min val="5"/>
        </c:scaling>
        <c:delete val="1"/>
        <c:axPos val="r"/>
        <c:numFmt formatCode="General" sourceLinked="1"/>
        <c:majorTickMark val="out"/>
        <c:minorTickMark val="none"/>
        <c:tickLblPos val="nextTo"/>
        <c:crossAx val="283735280"/>
        <c:crosses val="max"/>
        <c:crossBetween val="between"/>
        <c:majorUnit val="1"/>
        <c:minorUnit val="0.1"/>
      </c:valAx>
      <c:spPr>
        <a:noFill/>
        <a:ln w="25382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2800" b="1" baseline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800" b="1" baseline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800" b="1" baseline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8.0074615673040875E-2"/>
          <c:y val="0.85678143629642345"/>
          <c:w val="0.90810473690788651"/>
          <c:h val="6.7916717110379443E-2"/>
        </c:manualLayout>
      </c:layout>
      <c:overlay val="0"/>
      <c:spPr>
        <a:ln>
          <a:solidFill>
            <a:srgbClr val="00B050"/>
          </a:solidFill>
        </a:ln>
      </c:spPr>
      <c:txPr>
        <a:bodyPr/>
        <a:lstStyle/>
        <a:p>
          <a:pPr>
            <a:defRPr sz="2800" b="1" baseline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2.6851815398075241E-2"/>
          <c:y val="8.3674538753310546E-2"/>
          <c:w val="0.94521609798775152"/>
          <c:h val="0.685021219701330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РФ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2.6234567901234566E-2"/>
                  <c:y val="-1.12241306435779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6234567901234598E-2"/>
                  <c:y val="-1.12241306435779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77777777777777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7777777777777776E-2"/>
                  <c:y val="-2.2448261287155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1599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Лист1!$B$2:$F$2</c:f>
              <c:numCache>
                <c:formatCode>0.0</c:formatCode>
                <c:ptCount val="5"/>
                <c:pt idx="0">
                  <c:v>28.9</c:v>
                </c:pt>
                <c:pt idx="1">
                  <c:v>30</c:v>
                </c:pt>
                <c:pt idx="2">
                  <c:v>29.7</c:v>
                </c:pt>
                <c:pt idx="3">
                  <c:v>26.3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ЦФО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rgbClr val="006600"/>
              </a:solidFill>
            </a:ln>
          </c:spPr>
          <c:invertIfNegative val="0"/>
          <c:dLbls>
            <c:dLbl>
              <c:idx val="0"/>
              <c:layout>
                <c:manualLayout>
                  <c:x val="-1.5432098765432098E-3"/>
                  <c:y val="-1.6836195965366927E-2"/>
                </c:manualLayout>
              </c:layout>
              <c:spPr/>
              <c:txPr>
                <a:bodyPr/>
                <a:lstStyle/>
                <a:p>
                  <a:pPr>
                    <a:defRPr sz="1599" b="1">
                      <a:solidFill>
                        <a:srgbClr val="00B05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864197530864196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599" b="1">
                      <a:solidFill>
                        <a:srgbClr val="00B05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2345679012345678E-2"/>
                  <c:y val="-2.2448261287155904E-2"/>
                </c:manualLayout>
              </c:layout>
              <c:spPr/>
              <c:txPr>
                <a:bodyPr/>
                <a:lstStyle/>
                <a:p>
                  <a:pPr>
                    <a:defRPr sz="1599" b="1">
                      <a:solidFill>
                        <a:srgbClr val="00B05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2345679012345678E-2"/>
                  <c:y val="-2.2448261287155904E-2"/>
                </c:manualLayout>
              </c:layout>
              <c:spPr/>
              <c:txPr>
                <a:bodyPr/>
                <a:lstStyle/>
                <a:p>
                  <a:pPr>
                    <a:defRPr sz="1599" b="1">
                      <a:solidFill>
                        <a:srgbClr val="00B05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99" b="1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Лист1!$B$3:$F$3</c:f>
              <c:numCache>
                <c:formatCode>0.0</c:formatCode>
                <c:ptCount val="5"/>
                <c:pt idx="0">
                  <c:v>28</c:v>
                </c:pt>
                <c:pt idx="1">
                  <c:v>33.1</c:v>
                </c:pt>
                <c:pt idx="2">
                  <c:v>32.6</c:v>
                </c:pt>
                <c:pt idx="3">
                  <c:v>29.7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МО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800000"/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angle"/>
            </a:sp3d>
          </c:spPr>
          <c:invertIfNegative val="0"/>
          <c:dLbls>
            <c:dLbl>
              <c:idx val="3"/>
              <c:layout>
                <c:manualLayout>
                  <c:x val="1.6975308641975308E-2"/>
                  <c:y val="-8.4180979826834635E-3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Лист1!$B$4:$F$4</c:f>
              <c:numCache>
                <c:formatCode>0.0</c:formatCode>
                <c:ptCount val="5"/>
                <c:pt idx="0">
                  <c:v>34.799999999999997</c:v>
                </c:pt>
                <c:pt idx="1">
                  <c:v>36.200000000000003</c:v>
                </c:pt>
                <c:pt idx="2">
                  <c:v>35.1</c:v>
                </c:pt>
                <c:pt idx="3">
                  <c:v>31.1</c:v>
                </c:pt>
                <c:pt idx="4">
                  <c:v>28.6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2123072"/>
        <c:axId val="552126208"/>
      </c:barChart>
      <c:catAx>
        <c:axId val="552123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52126208"/>
        <c:crosses val="autoZero"/>
        <c:auto val="1"/>
        <c:lblAlgn val="ctr"/>
        <c:lblOffset val="100"/>
        <c:noMultiLvlLbl val="0"/>
      </c:catAx>
      <c:valAx>
        <c:axId val="55212620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552123072"/>
        <c:crosses val="autoZero"/>
        <c:crossBetween val="between"/>
      </c:valAx>
      <c:spPr>
        <a:noFill/>
        <a:ln w="25392">
          <a:noFill/>
        </a:ln>
      </c:spPr>
    </c:plotArea>
    <c:legend>
      <c:legendPos val="b"/>
      <c:layout>
        <c:manualLayout>
          <c:xMode val="edge"/>
          <c:yMode val="edge"/>
          <c:x val="8.6865704286964132E-4"/>
          <c:y val="0.86924415495081087"/>
          <c:w val="0.99671940313016449"/>
          <c:h val="7.7840229803027558E-2"/>
        </c:manualLayout>
      </c:layout>
      <c:overlay val="0"/>
      <c:txPr>
        <a:bodyPr/>
        <a:lstStyle/>
        <a:p>
          <a:pPr>
            <a:defRPr sz="28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505436820397451E-2"/>
          <c:y val="6.7925800861160249E-2"/>
          <c:w val="0.94249456317960256"/>
          <c:h val="0.6955983157944887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РФ</c:v>
                </c:pt>
              </c:strCache>
            </c:strRef>
          </c:tx>
          <c:spPr>
            <a:ln w="63500">
              <a:solidFill>
                <a:srgbClr val="FF0000"/>
              </a:solidFill>
            </a:ln>
            <a:effectLst>
              <a:glow rad="101600">
                <a:schemeClr val="bg1">
                  <a:alpha val="40000"/>
                </a:schemeClr>
              </a:glow>
            </a:effectLst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</c:spPr>
          </c:marker>
          <c:dPt>
            <c:idx val="3"/>
            <c:marker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</a:ln>
                <a:effectLst>
                  <a:glow>
                    <a:schemeClr val="bg1">
                      <a:alpha val="40000"/>
                    </a:schemeClr>
                  </a:glow>
                </a:effectLst>
              </c:spPr>
            </c:marker>
            <c:bubble3D val="0"/>
            <c:spPr>
              <a:ln w="63500">
                <a:solidFill>
                  <a:srgbClr val="FF0000"/>
                </a:solidFill>
              </a:ln>
              <a:effectLst>
                <a:glow>
                  <a:schemeClr val="bg1">
                    <a:alpha val="40000"/>
                  </a:schemeClr>
                </a:glow>
              </a:effectLst>
            </c:spPr>
          </c:dPt>
          <c:dLbls>
            <c:dLbl>
              <c:idx val="0"/>
              <c:layout>
                <c:manualLayout>
                  <c:x val="-6.0182886472329826E-2"/>
                  <c:y val="-9.8873694168661388E-2"/>
                </c:manualLayout>
              </c:layout>
              <c:spPr/>
              <c:txPr>
                <a:bodyPr/>
                <a:lstStyle/>
                <a:p>
                  <a:pPr>
                    <a:defRPr sz="2394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854162070459785E-2"/>
                  <c:y val="-0.10689048018233664"/>
                </c:manualLayout>
              </c:layout>
              <c:spPr/>
              <c:txPr>
                <a:bodyPr/>
                <a:lstStyle/>
                <a:p>
                  <a:pPr>
                    <a:defRPr sz="2394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0213367551051467E-2"/>
                  <c:y val="-9.8873694168661388E-2"/>
                </c:manualLayout>
              </c:layout>
              <c:spPr/>
              <c:txPr>
                <a:bodyPr/>
                <a:lstStyle/>
                <a:p>
                  <a:pPr>
                    <a:defRPr sz="2394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8602582862041132E-2"/>
                  <c:y val="-0.10689048018233666"/>
                </c:manualLayout>
              </c:layout>
              <c:spPr/>
              <c:txPr>
                <a:bodyPr/>
                <a:lstStyle/>
                <a:p>
                  <a:pPr>
                    <a:defRPr sz="2394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394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</c:v>
                </c:pt>
                <c:pt idx="4">
                  <c:v>2016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8.3000000000000007</c:v>
                </c:pt>
                <c:pt idx="1">
                  <c:v>8.4</c:v>
                </c:pt>
                <c:pt idx="2">
                  <c:v>9.3000000000000007</c:v>
                </c:pt>
                <c:pt idx="3">
                  <c:v>10.6</c:v>
                </c:pt>
                <c:pt idx="4">
                  <c:v>10.8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ЦФО</c:v>
                </c:pt>
              </c:strCache>
            </c:strRef>
          </c:tx>
          <c:spPr>
            <a:ln w="63500"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 w="38022"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4.1793671161340154E-2"/>
                  <c:y val="-8.0167860136752478E-2"/>
                </c:manualLayout>
              </c:layout>
              <c:spPr/>
              <c:txPr>
                <a:bodyPr/>
                <a:lstStyle/>
                <a:p>
                  <a:pPr>
                    <a:defRPr sz="1997" b="1">
                      <a:solidFill>
                        <a:srgbClr val="00B050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1854633318783429E-2"/>
                  <c:y val="-8.5512384145869313E-2"/>
                </c:manualLayout>
              </c:layout>
              <c:spPr/>
              <c:txPr>
                <a:bodyPr/>
                <a:lstStyle/>
                <a:p>
                  <a:pPr>
                    <a:defRPr sz="1997" b="1">
                      <a:solidFill>
                        <a:srgbClr val="00B050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1824152240061795E-2"/>
                  <c:y val="-8.5512384145869313E-2"/>
                </c:manualLayout>
              </c:layout>
              <c:spPr/>
              <c:txPr>
                <a:bodyPr/>
                <a:lstStyle/>
                <a:p>
                  <a:pPr>
                    <a:defRPr sz="1997" b="1">
                      <a:solidFill>
                        <a:srgbClr val="00B050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3465418007793764E-2"/>
                  <c:y val="-7.4823336127635656E-2"/>
                </c:manualLayout>
              </c:layout>
              <c:spPr/>
              <c:txPr>
                <a:bodyPr/>
                <a:lstStyle/>
                <a:p>
                  <a:pPr>
                    <a:defRPr sz="1997" b="1">
                      <a:solidFill>
                        <a:srgbClr val="00B050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997" b="1"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</c:v>
                </c:pt>
                <c:pt idx="4">
                  <c:v>2016 г.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6.3</c:v>
                </c:pt>
                <c:pt idx="1">
                  <c:v>6.8</c:v>
                </c:pt>
                <c:pt idx="2">
                  <c:v>7.5</c:v>
                </c:pt>
                <c:pt idx="3">
                  <c:v>9.1</c:v>
                </c:pt>
                <c:pt idx="4">
                  <c:v>9.5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2123464"/>
        <c:axId val="552119936"/>
      </c:line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МО</c:v>
                </c:pt>
              </c:strCache>
            </c:strRef>
          </c:tx>
          <c:spPr>
            <a:ln w="63500">
              <a:solidFill>
                <a:srgbClr val="002060"/>
              </a:solidFill>
            </a:ln>
            <a:effectLst>
              <a:glow rad="139700">
                <a:schemeClr val="bg1">
                  <a:alpha val="40000"/>
                </a:schemeClr>
              </a:glow>
            </a:effectLst>
          </c:spPr>
          <c:marker>
            <c:symbol val="square"/>
            <c:size val="6"/>
            <c:spPr>
              <a:solidFill>
                <a:srgbClr val="00CCFF"/>
              </a:solidFill>
              <a:ln>
                <a:solidFill>
                  <a:srgbClr val="00CCFF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</c:spPr>
          </c:marker>
          <c:dLbls>
            <c:dLbl>
              <c:idx val="0"/>
              <c:layout>
                <c:manualLayout>
                  <c:x val="-3.0091443236164913E-2"/>
                  <c:y val="8.2840122141310896E-2"/>
                </c:manualLayout>
              </c:layout>
              <c:spPr/>
              <c:txPr>
                <a:bodyPr/>
                <a:lstStyle/>
                <a:p>
                  <a:pPr>
                    <a:defRPr sz="1997" b="1">
                      <a:solidFill>
                        <a:srgbClr val="0070C0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1732709003896882E-2"/>
                  <c:y val="9.3529170159544567E-2"/>
                </c:manualLayout>
              </c:layout>
              <c:spPr/>
              <c:txPr>
                <a:bodyPr/>
                <a:lstStyle/>
                <a:p>
                  <a:pPr>
                    <a:defRPr sz="1997" b="1">
                      <a:solidFill>
                        <a:srgbClr val="0070C0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0152405393608188E-3"/>
                  <c:y val="9.6201432164102985E-2"/>
                </c:manualLayout>
              </c:layout>
              <c:spPr/>
              <c:txPr>
                <a:bodyPr/>
                <a:lstStyle/>
                <a:p>
                  <a:pPr>
                    <a:defRPr sz="1997" b="1">
                      <a:solidFill>
                        <a:srgbClr val="0070C0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3434936929072124E-3"/>
                  <c:y val="8.8184646150427731E-2"/>
                </c:manualLayout>
              </c:layout>
              <c:spPr/>
              <c:txPr>
                <a:bodyPr/>
                <a:lstStyle/>
                <a:p>
                  <a:pPr>
                    <a:defRPr sz="1997" b="1">
                      <a:solidFill>
                        <a:srgbClr val="0070C0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997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</c:v>
                </c:pt>
                <c:pt idx="4">
                  <c:v>2016 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6.3</c:v>
                </c:pt>
                <c:pt idx="1">
                  <c:v>6.4</c:v>
                </c:pt>
                <c:pt idx="2">
                  <c:v>7.1</c:v>
                </c:pt>
                <c:pt idx="3" formatCode="0.0">
                  <c:v>8</c:v>
                </c:pt>
                <c:pt idx="4">
                  <c:v>8.8000000000000007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2122288"/>
        <c:axId val="552120328"/>
      </c:lineChart>
      <c:catAx>
        <c:axId val="552123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52119936"/>
        <c:crosses val="autoZero"/>
        <c:auto val="1"/>
        <c:lblAlgn val="ctr"/>
        <c:lblOffset val="100"/>
        <c:noMultiLvlLbl val="0"/>
      </c:catAx>
      <c:valAx>
        <c:axId val="552119936"/>
        <c:scaling>
          <c:orientation val="minMax"/>
          <c:max val="12"/>
          <c:min val="5"/>
        </c:scaling>
        <c:delete val="0"/>
        <c:axPos val="l"/>
        <c:numFmt formatCode="General" sourceLinked="1"/>
        <c:majorTickMark val="none"/>
        <c:minorTickMark val="none"/>
        <c:tickLblPos val="nextTo"/>
        <c:crossAx val="552123464"/>
        <c:crosses val="autoZero"/>
        <c:crossBetween val="between"/>
        <c:majorUnit val="1"/>
        <c:minorUnit val="0.1"/>
      </c:valAx>
      <c:catAx>
        <c:axId val="5521222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52120328"/>
        <c:crosses val="autoZero"/>
        <c:auto val="1"/>
        <c:lblAlgn val="ctr"/>
        <c:lblOffset val="100"/>
        <c:noMultiLvlLbl val="0"/>
      </c:catAx>
      <c:valAx>
        <c:axId val="552120328"/>
        <c:scaling>
          <c:orientation val="minMax"/>
          <c:max val="12"/>
          <c:min val="5"/>
        </c:scaling>
        <c:delete val="1"/>
        <c:axPos val="r"/>
        <c:numFmt formatCode="General" sourceLinked="1"/>
        <c:majorTickMark val="out"/>
        <c:minorTickMark val="none"/>
        <c:tickLblPos val="nextTo"/>
        <c:crossAx val="552122288"/>
        <c:crosses val="max"/>
        <c:crossBetween val="between"/>
        <c:majorUnit val="1"/>
        <c:minorUnit val="0.1"/>
      </c:valAx>
      <c:spPr>
        <a:noFill/>
        <a:ln w="25382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2800" b="1" baseline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800" b="1" baseline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800" b="1" baseline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87139694365534537"/>
          <c:w val="0.99733345831771014"/>
          <c:h val="9.2212767826407846E-2"/>
        </c:manualLayout>
      </c:layout>
      <c:overlay val="0"/>
      <c:txPr>
        <a:bodyPr/>
        <a:lstStyle/>
        <a:p>
          <a:pPr>
            <a:defRPr sz="1898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89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563792515117368E-2"/>
          <c:y val="8.1324863890484808E-2"/>
          <c:w val="0.94243620078249568"/>
          <c:h val="0.6841460163349705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РФ</c:v>
                </c:pt>
              </c:strCache>
            </c:strRef>
          </c:tx>
          <c:spPr>
            <a:ln w="63500">
              <a:solidFill>
                <a:srgbClr val="FF0000"/>
              </a:solidFill>
            </a:ln>
            <a:effectLst>
              <a:glow>
                <a:srgbClr val="C00000"/>
              </a:glow>
            </a:effectLst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>
                <a:glow>
                  <a:srgbClr val="C00000"/>
                </a:glo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995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</c:v>
                </c:pt>
                <c:pt idx="4">
                  <c:v>2016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8.9</c:v>
                </c:pt>
                <c:pt idx="1">
                  <c:v>9.1</c:v>
                </c:pt>
                <c:pt idx="2">
                  <c:v>9.6999999999999993</c:v>
                </c:pt>
                <c:pt idx="3">
                  <c:v>11.2</c:v>
                </c:pt>
                <c:pt idx="4" formatCode="0.0">
                  <c:v>11.1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</c:v>
                </c:pt>
              </c:strCache>
            </c:strRef>
          </c:tx>
          <c:spPr>
            <a:ln w="63500">
              <a:solidFill>
                <a:srgbClr val="0070C0"/>
              </a:solidFill>
            </a:ln>
            <a:effectLst>
              <a:glow>
                <a:schemeClr val="accent1">
                  <a:satMod val="175000"/>
                </a:schemeClr>
              </a:glow>
            </a:effectLst>
          </c:spPr>
          <c:marker>
            <c:symbol val="square"/>
            <c:size val="6"/>
            <c:spPr>
              <a:solidFill>
                <a:srgbClr val="00CCFF"/>
              </a:solidFill>
              <a:ln>
                <a:solidFill>
                  <a:srgbClr val="00CCFF"/>
                </a:solidFill>
              </a:ln>
              <a:effectLst>
                <a:glow>
                  <a:schemeClr val="accent1">
                    <a:satMod val="175000"/>
                  </a:schemeClr>
                </a:glow>
              </a:effectLst>
            </c:spPr>
          </c:marker>
          <c:dLbls>
            <c:spPr>
              <a:noFill/>
              <a:ln>
                <a:noFill/>
              </a:ln>
              <a:effectLst>
                <a:outerShdw blurRad="50800" dist="50800" dir="5400000" algn="ctr" rotWithShape="0">
                  <a:schemeClr val="bg1"/>
                </a:outerShdw>
              </a:effectLst>
            </c:spPr>
            <c:txPr>
              <a:bodyPr/>
              <a:lstStyle/>
              <a:p>
                <a:pPr>
                  <a:defRPr sz="1995" b="1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</c:v>
                </c:pt>
                <c:pt idx="4">
                  <c:v>2016 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7.2</c:v>
                </c:pt>
                <c:pt idx="1">
                  <c:v>6.5</c:v>
                </c:pt>
                <c:pt idx="2">
                  <c:v>7.6</c:v>
                </c:pt>
                <c:pt idx="3">
                  <c:v>8.1</c:v>
                </c:pt>
                <c:pt idx="4" formatCode="0.0">
                  <c:v>8.1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ЦФО</c:v>
                </c:pt>
              </c:strCache>
            </c:strRef>
          </c:tx>
          <c:spPr>
            <a:ln w="63500">
              <a:solidFill>
                <a:srgbClr val="00B050"/>
              </a:solidFill>
            </a:ln>
          </c:spPr>
          <c:marker>
            <c:spPr>
              <a:ln w="38013">
                <a:solidFill>
                  <a:srgbClr val="00B05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995" b="1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</c:v>
                </c:pt>
                <c:pt idx="4">
                  <c:v>2016 г.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6.2</c:v>
                </c:pt>
                <c:pt idx="1">
                  <c:v>5.9</c:v>
                </c:pt>
                <c:pt idx="2">
                  <c:v>6.6</c:v>
                </c:pt>
                <c:pt idx="3">
                  <c:v>9.6999999999999993</c:v>
                </c:pt>
                <c:pt idx="4">
                  <c:v>10.4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2122680"/>
        <c:axId val="552124248"/>
      </c:lineChart>
      <c:dateAx>
        <c:axId val="552122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52124248"/>
        <c:crosses val="autoZero"/>
        <c:auto val="0"/>
        <c:lblOffset val="100"/>
        <c:baseTimeUnit val="days"/>
      </c:dateAx>
      <c:valAx>
        <c:axId val="552124248"/>
        <c:scaling>
          <c:orientation val="minMax"/>
          <c:max val="12"/>
          <c:min val="5"/>
        </c:scaling>
        <c:delete val="0"/>
        <c:axPos val="l"/>
        <c:numFmt formatCode="General" sourceLinked="1"/>
        <c:majorTickMark val="out"/>
        <c:minorTickMark val="none"/>
        <c:tickLblPos val="nextTo"/>
        <c:crossAx val="552122680"/>
        <c:crosses val="autoZero"/>
        <c:crossBetween val="between"/>
      </c:valAx>
      <c:spPr>
        <a:noFill/>
        <a:ln w="25381">
          <a:noFill/>
        </a:ln>
      </c:spPr>
    </c:plotArea>
    <c:legend>
      <c:legendPos val="b"/>
      <c:layout>
        <c:manualLayout>
          <c:xMode val="edge"/>
          <c:yMode val="edge"/>
          <c:x val="0"/>
          <c:y val="0.87298304295051998"/>
          <c:w val="0.99820312492318941"/>
          <c:h val="8.5215875341348071E-2"/>
        </c:manualLayout>
      </c:layout>
      <c:overlay val="0"/>
      <c:txPr>
        <a:bodyPr/>
        <a:lstStyle/>
        <a:p>
          <a:pPr>
            <a:defRPr sz="2800" b="1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 algn="ctr">
        <a:defRPr lang="ru-RU" sz="1789" b="0" i="0" u="none" strike="noStrike" kern="1200" baseline="0">
          <a:solidFill>
            <a:prstClr val="black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3.3641951006124243E-2"/>
          <c:y val="0.10943529795433544"/>
          <c:w val="0.93132720909886269"/>
          <c:h val="0.656454549009790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РФ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dLbl>
              <c:idx val="0"/>
              <c:layout>
                <c:manualLayout>
                  <c:x val="-1.6975308641975308E-2"/>
                  <c:y val="-1.4030163304472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8518518518518545E-2"/>
                  <c:y val="-1.12241306435779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9.2592592592592587E-3"/>
                  <c:y val="-1.12241306435779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080246913580246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802469135802469E-2"/>
                  <c:y val="-1.68361959653669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sz="1599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Лист1!$B$2:$F$2</c:f>
              <c:numCache>
                <c:formatCode>0.0</c:formatCode>
                <c:ptCount val="5"/>
                <c:pt idx="0">
                  <c:v>29.5</c:v>
                </c:pt>
                <c:pt idx="1">
                  <c:v>30.5</c:v>
                </c:pt>
                <c:pt idx="2">
                  <c:v>29.6</c:v>
                </c:pt>
                <c:pt idx="3">
                  <c:v>28.5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ЦФО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99" b="1">
                    <a:solidFill>
                      <a:srgbClr val="0066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Лист1!$B$3:$F$3</c:f>
              <c:numCache>
                <c:formatCode>0.0</c:formatCode>
                <c:ptCount val="5"/>
                <c:pt idx="0">
                  <c:v>26.4</c:v>
                </c:pt>
                <c:pt idx="1">
                  <c:v>32</c:v>
                </c:pt>
                <c:pt idx="2">
                  <c:v>32.799999999999997</c:v>
                </c:pt>
                <c:pt idx="3">
                  <c:v>31.6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МО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angle"/>
            </a:sp3d>
          </c:spPr>
          <c:invertIfNegative val="0"/>
          <c:dLbls>
            <c:dLbl>
              <c:idx val="1"/>
              <c:layout>
                <c:manualLayout>
                  <c:x val="2.0061728395061727E-2"/>
                  <c:y val="-1.1224130643577952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0061728395061727E-2"/>
                  <c:y val="-5.6120653217889829E-3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8518518518518517E-2"/>
                  <c:y val="-8.4183189301370778E-3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8518518518518517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Лист1!$B$4:$F$4</c:f>
              <c:numCache>
                <c:formatCode>0.0</c:formatCode>
                <c:ptCount val="5"/>
                <c:pt idx="0">
                  <c:v>30.2</c:v>
                </c:pt>
                <c:pt idx="1">
                  <c:v>27.6</c:v>
                </c:pt>
                <c:pt idx="2">
                  <c:v>29.5</c:v>
                </c:pt>
                <c:pt idx="3">
                  <c:v>25.3</c:v>
                </c:pt>
                <c:pt idx="4">
                  <c:v>30.9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2121896"/>
        <c:axId val="288593944"/>
      </c:barChart>
      <c:catAx>
        <c:axId val="552121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88593944"/>
        <c:crosses val="autoZero"/>
        <c:auto val="1"/>
        <c:lblAlgn val="ctr"/>
        <c:lblOffset val="100"/>
        <c:noMultiLvlLbl val="0"/>
      </c:catAx>
      <c:valAx>
        <c:axId val="28859394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552121896"/>
        <c:crosses val="autoZero"/>
        <c:crossBetween val="between"/>
      </c:valAx>
      <c:spPr>
        <a:noFill/>
        <a:ln w="25392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28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80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800" baseline="0"/>
            </a:pPr>
            <a:endParaRPr lang="ru-RU"/>
          </a:p>
        </c:txPr>
      </c:legendEntry>
      <c:layout>
        <c:manualLayout>
          <c:xMode val="edge"/>
          <c:yMode val="edge"/>
          <c:x val="0"/>
          <c:y val="0.8652423644494911"/>
          <c:w val="1"/>
          <c:h val="8.344521592370421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919042252478253"/>
          <c:y val="0.19755913879521703"/>
          <c:w val="0.70265330355948763"/>
          <c:h val="0.5701190725229484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Московская область</c:v>
                </c:pt>
              </c:strCache>
            </c:strRef>
          </c:tx>
          <c:spPr>
            <a:ln w="63500">
              <a:solidFill>
                <a:srgbClr val="0070C0"/>
              </a:solidFill>
            </a:ln>
          </c:spPr>
          <c:marker>
            <c:symbol val="circle"/>
            <c:size val="2"/>
            <c:spPr>
              <a:solidFill>
                <a:srgbClr val="33CCFF"/>
              </a:solidFill>
              <a:ln w="54465">
                <a:solidFill>
                  <a:srgbClr val="33CCFF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908" b="1" i="0" baseline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Garamond" panose="02020404030301010803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  <c:pt idx="5">
                  <c:v>2016 г.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1789.7</c:v>
                </c:pt>
                <c:pt idx="1">
                  <c:v>1690.4</c:v>
                </c:pt>
                <c:pt idx="2">
                  <c:v>1692</c:v>
                </c:pt>
                <c:pt idx="3">
                  <c:v>1667.4</c:v>
                </c:pt>
                <c:pt idx="4">
                  <c:v>1595.1</c:v>
                </c:pt>
                <c:pt idx="5">
                  <c:v>1488.3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spPr>
            <a:ln w="63500">
              <a:solidFill>
                <a:srgbClr val="FF0000"/>
              </a:solidFill>
            </a:ln>
          </c:spPr>
          <c:marker>
            <c:symbol val="circle"/>
            <c:size val="2"/>
            <c:spPr>
              <a:solidFill>
                <a:srgbClr val="FF0000"/>
              </a:solidFill>
              <a:ln w="54465">
                <a:solidFill>
                  <a:srgbClr val="FF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  <c:pt idx="5">
                  <c:v>2016 г.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1647.1</c:v>
                </c:pt>
                <c:pt idx="1">
                  <c:v>1584.7</c:v>
                </c:pt>
                <c:pt idx="2">
                  <c:v>1525.6</c:v>
                </c:pt>
                <c:pt idx="3">
                  <c:v>1466.45</c:v>
                </c:pt>
                <c:pt idx="4">
                  <c:v>1395.3</c:v>
                </c:pt>
                <c:pt idx="5">
                  <c:v>1290.0999999999999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2952584"/>
        <c:axId val="412951408"/>
      </c:lineChart>
      <c:catAx>
        <c:axId val="412952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aseline="0">
                <a:solidFill>
                  <a:schemeClr val="tx1"/>
                </a:solidFill>
                <a:latin typeface="Garamond" panose="02020404030301010803" pitchFamily="18" charset="0"/>
              </a:defRPr>
            </a:pPr>
            <a:endParaRPr lang="ru-RU"/>
          </a:p>
        </c:txPr>
        <c:crossAx val="412951408"/>
        <c:crossesAt val="10"/>
        <c:auto val="1"/>
        <c:lblAlgn val="ctr"/>
        <c:lblOffset val="100"/>
        <c:noMultiLvlLbl val="0"/>
      </c:catAx>
      <c:valAx>
        <c:axId val="412951408"/>
        <c:scaling>
          <c:orientation val="minMax"/>
          <c:max val="1900"/>
          <c:min val="0"/>
        </c:scaling>
        <c:delete val="0"/>
        <c:axPos val="l"/>
        <c:numFmt formatCode="0.0" sourceLinked="1"/>
        <c:majorTickMark val="out"/>
        <c:minorTickMark val="out"/>
        <c:tickLblPos val="nextTo"/>
        <c:txPr>
          <a:bodyPr/>
          <a:lstStyle/>
          <a:p>
            <a:pPr>
              <a:defRPr sz="1908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defRPr>
            </a:pPr>
            <a:endParaRPr lang="ru-RU"/>
          </a:p>
        </c:txPr>
        <c:crossAx val="412952584"/>
        <c:crosses val="autoZero"/>
        <c:crossBetween val="between"/>
        <c:majorUnit val="500"/>
      </c:valAx>
      <c:spPr>
        <a:noFill/>
        <a:ln w="25395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2400" b="0" i="0" baseline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400" b="0" i="0" baseline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89702109499861948"/>
          <c:w val="1"/>
          <c:h val="5.727819850544158E-2"/>
        </c:manualLayout>
      </c:layout>
      <c:overlay val="0"/>
      <c:txPr>
        <a:bodyPr/>
        <a:lstStyle/>
        <a:p>
          <a:pPr>
            <a:defRPr sz="2400" b="0" i="0" baseline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17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633782238681938"/>
          <c:y val="6.3719447396386825E-2"/>
          <c:w val="0.70397781044282837"/>
          <c:h val="0.6641322138763732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Московская область</c:v>
                </c:pt>
              </c:strCache>
            </c:strRef>
          </c:tx>
          <c:spPr>
            <a:ln w="31750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diamond"/>
            <c:size val="8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1"/>
                </a:solidFill>
                <a:prstDash val="solid"/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99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  <c:pt idx="5">
                  <c:v>2016 г.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1570.6</c:v>
                </c:pt>
                <c:pt idx="1">
                  <c:v>1473.6</c:v>
                </c:pt>
                <c:pt idx="2">
                  <c:v>1462.4</c:v>
                </c:pt>
                <c:pt idx="3">
                  <c:v>1424.3</c:v>
                </c:pt>
                <c:pt idx="4">
                  <c:v>1350</c:v>
                </c:pt>
                <c:pt idx="5">
                  <c:v>1246.4000000000001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spPr>
            <a:ln w="31750" cap="rnd" cmpd="sng" algn="ctr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square"/>
            <c:size val="8"/>
            <c:spPr>
              <a:solidFill>
                <a:srgbClr val="FF0000"/>
              </a:solidFill>
              <a:ln w="6350" cap="flat" cmpd="sng" algn="ctr">
                <a:solidFill>
                  <a:srgbClr val="FF0000"/>
                </a:solidFill>
                <a:prstDash val="solid"/>
                <a:round/>
              </a:ln>
              <a:effectLst/>
            </c:spPr>
          </c:marker>
          <c:dPt>
            <c:idx val="3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99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  <c:pt idx="5">
                  <c:v>2016 г.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1401.1</c:v>
                </c:pt>
                <c:pt idx="1">
                  <c:v>1342.7</c:v>
                </c:pt>
                <c:pt idx="2">
                  <c:v>1290.9000000000001</c:v>
                </c:pt>
                <c:pt idx="3">
                  <c:v>1237.4000000000001</c:v>
                </c:pt>
                <c:pt idx="4">
                  <c:v>1175.3</c:v>
                </c:pt>
                <c:pt idx="5">
                  <c:v>1084.7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2955720"/>
        <c:axId val="412956112"/>
      </c:lineChart>
      <c:catAx>
        <c:axId val="412955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99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2956112"/>
        <c:crosses val="autoZero"/>
        <c:auto val="1"/>
        <c:lblAlgn val="ctr"/>
        <c:lblOffset val="100"/>
        <c:noMultiLvlLbl val="0"/>
      </c:catAx>
      <c:valAx>
        <c:axId val="412956112"/>
        <c:scaling>
          <c:orientation val="minMax"/>
          <c:max val="2000"/>
          <c:min val="0"/>
        </c:scaling>
        <c:delete val="0"/>
        <c:axPos val="l"/>
        <c:numFmt formatCode="0.0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99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2955720"/>
        <c:crosses val="autoZero"/>
        <c:crossBetween val="between"/>
        <c:majorUnit val="500"/>
      </c:valAx>
      <c:spPr>
        <a:noFill/>
        <a:ln w="25391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87907726429798361"/>
          <c:w val="1"/>
          <c:h val="6.53033418593376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799"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058148487252553"/>
          <c:y val="8.0662220623059763E-2"/>
          <c:w val="0.69569796782956206"/>
          <c:h val="0.5701190725229484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Московская область</c:v>
                </c:pt>
              </c:strCache>
            </c:strRef>
          </c:tx>
          <c:spPr>
            <a:ln w="54465">
              <a:solidFill>
                <a:srgbClr val="33CCFF"/>
              </a:solidFill>
            </a:ln>
            <a:effectLst>
              <a:glow rad="127000">
                <a:srgbClr val="0070C0"/>
              </a:glow>
            </a:effectLst>
          </c:spPr>
          <c:marker>
            <c:symbol val="circle"/>
            <c:size val="2"/>
            <c:spPr>
              <a:solidFill>
                <a:srgbClr val="33CCFF"/>
              </a:solidFill>
              <a:ln w="54465">
                <a:solidFill>
                  <a:srgbClr val="33CCFF"/>
                </a:solidFill>
              </a:ln>
              <a:effectLst>
                <a:glow rad="127000">
                  <a:srgbClr val="0070C0"/>
                </a:glow>
              </a:effectLst>
            </c:spPr>
          </c:marker>
          <c:cat>
            <c:strRef>
              <c:f>Лист1!$A$2:$A$7</c:f>
              <c:strCache>
                <c:ptCount val="6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  <c:pt idx="5">
                  <c:v>2016 г.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54465">
              <a:solidFill>
                <a:srgbClr val="33CCFF"/>
              </a:solidFill>
            </a:ln>
          </c:spPr>
          <c:marker>
            <c:symbol val="circle"/>
            <c:size val="2"/>
            <c:spPr>
              <a:solidFill>
                <a:srgbClr val="33CCFF"/>
              </a:solidFill>
              <a:ln w="54465">
                <a:solidFill>
                  <a:srgbClr val="33CCFF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908" b="1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Garamond" panose="02020404030301010803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  <c:pt idx="5">
                  <c:v>2016 г.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208.2</c:v>
                </c:pt>
                <c:pt idx="1">
                  <c:v>207.1</c:v>
                </c:pt>
                <c:pt idx="2">
                  <c:v>220.8</c:v>
                </c:pt>
                <c:pt idx="3">
                  <c:v>234.4</c:v>
                </c:pt>
                <c:pt idx="4">
                  <c:v>236.9</c:v>
                </c:pt>
                <c:pt idx="5">
                  <c:v>234.1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spPr>
            <a:ln w="54465">
              <a:solidFill>
                <a:srgbClr val="FF0000"/>
              </a:solidFill>
            </a:ln>
          </c:spPr>
          <c:marker>
            <c:symbol val="circle"/>
            <c:size val="2"/>
            <c:spPr>
              <a:solidFill>
                <a:srgbClr val="FF0000"/>
              </a:solidFill>
              <a:ln w="54465">
                <a:solidFill>
                  <a:srgbClr val="FF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  <c:pt idx="5">
                  <c:v>2016 г.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Столбец3</c:v>
                </c:pt>
              </c:strCache>
            </c:strRef>
          </c:tx>
          <c:spPr>
            <a:ln w="54465">
              <a:solidFill>
                <a:srgbClr val="FF0000"/>
              </a:solidFill>
            </a:ln>
          </c:spPr>
          <c:marker>
            <c:symbol val="circle"/>
            <c:size val="2"/>
            <c:spPr>
              <a:solidFill>
                <a:srgbClr val="FF0000"/>
              </a:solidFill>
              <a:ln w="54465">
                <a:solidFill>
                  <a:srgbClr val="FF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  <c:pt idx="5">
                  <c:v>2016 г.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237.35</c:v>
                </c:pt>
                <c:pt idx="1">
                  <c:v>232.54</c:v>
                </c:pt>
                <c:pt idx="2">
                  <c:v>226.94</c:v>
                </c:pt>
                <c:pt idx="3">
                  <c:v>220.27</c:v>
                </c:pt>
                <c:pt idx="4">
                  <c:v>213.2</c:v>
                </c:pt>
                <c:pt idx="5">
                  <c:v>199.5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6432728"/>
        <c:axId val="406425672"/>
      </c:lineChart>
      <c:catAx>
        <c:axId val="406432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aseline="0">
                <a:solidFill>
                  <a:schemeClr val="tx1"/>
                </a:solidFill>
                <a:latin typeface="Garamond" panose="02020404030301010803" pitchFamily="18" charset="0"/>
              </a:defRPr>
            </a:pPr>
            <a:endParaRPr lang="ru-RU"/>
          </a:p>
        </c:txPr>
        <c:crossAx val="406425672"/>
        <c:crossesAt val="10"/>
        <c:auto val="1"/>
        <c:lblAlgn val="ctr"/>
        <c:lblOffset val="100"/>
        <c:noMultiLvlLbl val="0"/>
      </c:catAx>
      <c:valAx>
        <c:axId val="406425672"/>
        <c:scaling>
          <c:orientation val="minMax"/>
          <c:max val="1900"/>
          <c:min val="0"/>
        </c:scaling>
        <c:delete val="0"/>
        <c:axPos val="l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908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defRPr>
            </a:pPr>
            <a:endParaRPr lang="ru-RU"/>
          </a:p>
        </c:txPr>
        <c:crossAx val="406432728"/>
        <c:crosses val="autoZero"/>
        <c:crossBetween val="between"/>
        <c:majorUnit val="500"/>
      </c:valAx>
      <c:spPr>
        <a:noFill/>
        <a:ln w="25395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2400" b="0" i="0" baseline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defRPr>
            </a:pPr>
            <a:endParaRPr lang="ru-RU"/>
          </a:p>
        </c:txPr>
      </c:legendEntry>
      <c:legendEntry>
        <c:idx val="1"/>
        <c:delete val="1"/>
      </c:legendEntry>
      <c:legendEntry>
        <c:idx val="2"/>
        <c:txPr>
          <a:bodyPr/>
          <a:lstStyle/>
          <a:p>
            <a:pPr>
              <a:defRPr sz="2400" b="0" i="0" baseline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defRPr>
            </a:pPr>
            <a:endParaRPr lang="ru-RU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0"/>
          <c:y val="0.89702109499861948"/>
          <c:w val="1"/>
          <c:h val="5.727819850544158E-2"/>
        </c:manualLayout>
      </c:layout>
      <c:overlay val="0"/>
      <c:txPr>
        <a:bodyPr/>
        <a:lstStyle/>
        <a:p>
          <a:pPr>
            <a:defRPr sz="2400" b="1" i="0" baseline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17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057955275483319"/>
          <c:y val="7.2608968512304722E-2"/>
          <c:w val="0.69693435009577487"/>
          <c:h val="0.6647890081752533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Московская область</c:v>
                </c:pt>
              </c:strCache>
            </c:strRef>
          </c:tx>
          <c:spPr>
            <a:ln w="63500">
              <a:solidFill>
                <a:srgbClr val="0070C0"/>
              </a:solidFill>
            </a:ln>
          </c:spPr>
          <c:marker>
            <c:symbol val="circle"/>
            <c:size val="2"/>
            <c:spPr>
              <a:solidFill>
                <a:srgbClr val="00CCFF"/>
              </a:solidFill>
              <a:ln w="52774">
                <a:solidFill>
                  <a:srgbClr val="00CCFF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46" b="1" i="0" baseline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Garamond" panose="02020404030301010803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  <c:pt idx="5">
                  <c:v>2016 г.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83.7</c:v>
                </c:pt>
                <c:pt idx="1">
                  <c:v>81.400000000000006</c:v>
                </c:pt>
                <c:pt idx="2">
                  <c:v>73.8</c:v>
                </c:pt>
                <c:pt idx="3">
                  <c:v>76.8</c:v>
                </c:pt>
                <c:pt idx="4">
                  <c:v>72.599999999999994</c:v>
                </c:pt>
                <c:pt idx="5">
                  <c:v>61.4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spPr>
            <a:ln w="63500">
              <a:solidFill>
                <a:srgbClr val="FF0000"/>
              </a:solidFill>
            </a:ln>
          </c:spPr>
          <c:marker>
            <c:symbol val="circle"/>
            <c:size val="2"/>
            <c:spPr>
              <a:solidFill>
                <a:srgbClr val="FF0000"/>
              </a:solidFill>
              <a:ln w="52774">
                <a:solidFill>
                  <a:srgbClr val="FF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  <c:pt idx="5">
                  <c:v>2016 г.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112.5</c:v>
                </c:pt>
                <c:pt idx="1">
                  <c:v>100.2</c:v>
                </c:pt>
                <c:pt idx="2">
                  <c:v>91.36</c:v>
                </c:pt>
                <c:pt idx="3">
                  <c:v>89.71</c:v>
                </c:pt>
                <c:pt idx="4">
                  <c:v>85.4</c:v>
                </c:pt>
                <c:pt idx="5">
                  <c:v>76.3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6430376"/>
        <c:axId val="406426456"/>
      </c:lineChart>
      <c:catAx>
        <c:axId val="406430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aseline="0">
                <a:solidFill>
                  <a:schemeClr val="tx1"/>
                </a:solidFill>
                <a:latin typeface="Garamond" panose="02020404030301010803" pitchFamily="18" charset="0"/>
              </a:defRPr>
            </a:pPr>
            <a:endParaRPr lang="ru-RU"/>
          </a:p>
        </c:txPr>
        <c:crossAx val="406426456"/>
        <c:crosses val="autoZero"/>
        <c:auto val="1"/>
        <c:lblAlgn val="ctr"/>
        <c:lblOffset val="100"/>
        <c:noMultiLvlLbl val="0"/>
      </c:catAx>
      <c:valAx>
        <c:axId val="406426456"/>
        <c:scaling>
          <c:orientation val="minMax"/>
          <c:max val="120"/>
          <c:min val="0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406430376"/>
        <c:crosses val="autoZero"/>
        <c:crossBetween val="between"/>
        <c:majorUnit val="20"/>
      </c:valAx>
      <c:spPr>
        <a:noFill/>
        <a:ln w="25391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2400" b="0" i="0" baseline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400" b="0" i="0" baseline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5.8352445038742891E-5"/>
          <c:y val="0.85810119909294014"/>
          <c:w val="0.99994164755496129"/>
          <c:h val="0.10657317144602409"/>
        </c:manualLayout>
      </c:layout>
      <c:overlay val="0"/>
      <c:txPr>
        <a:bodyPr/>
        <a:lstStyle/>
        <a:p>
          <a:pPr>
            <a:defRPr sz="2400" b="0" i="0" baseline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61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058221736881429"/>
          <c:y val="7.6471838469713074E-2"/>
          <c:w val="0.69693435009577487"/>
          <c:h val="0.6626636096630321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Московская область</c:v>
                </c:pt>
              </c:strCache>
            </c:strRef>
          </c:tx>
          <c:spPr>
            <a:ln w="63500"/>
          </c:spPr>
          <c:marker>
            <c:symbol val="diamond"/>
            <c:size val="8"/>
          </c:marker>
          <c:dLbls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  <c:pt idx="5">
                  <c:v>2016 г.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68.7</c:v>
                </c:pt>
                <c:pt idx="1">
                  <c:v>64.900000000000006</c:v>
                </c:pt>
                <c:pt idx="2">
                  <c:v>56.4</c:v>
                </c:pt>
                <c:pt idx="3">
                  <c:v>54.2</c:v>
                </c:pt>
                <c:pt idx="4">
                  <c:v>53.7</c:v>
                </c:pt>
                <c:pt idx="5">
                  <c:v>47.5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spPr>
            <a:ln w="63500"/>
          </c:spPr>
          <c:marker>
            <c:symbol val="square"/>
            <c:size val="8"/>
            <c:spPr>
              <a:solidFill>
                <a:srgbClr val="FF0000"/>
              </a:solidFill>
            </c:spPr>
          </c:marker>
          <c:dPt>
            <c:idx val="3"/>
            <c:bubble3D val="0"/>
          </c:dPt>
          <c:dLbls>
            <c:dLbl>
              <c:idx val="3"/>
              <c:layout>
                <c:manualLayout>
                  <c:x val="-6.3545015645582154E-2"/>
                  <c:y val="-4.780625363648481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  <c:pt idx="5">
                  <c:v>2016 г.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96.6</c:v>
                </c:pt>
                <c:pt idx="1">
                  <c:v>85.7</c:v>
                </c:pt>
                <c:pt idx="2">
                  <c:v>78.2</c:v>
                </c:pt>
                <c:pt idx="3">
                  <c:v>74.599999999999994</c:v>
                </c:pt>
                <c:pt idx="4">
                  <c:v>70.8</c:v>
                </c:pt>
                <c:pt idx="5">
                  <c:v>64.900000000000006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3057840"/>
        <c:axId val="403056664"/>
      </c:lineChart>
      <c:catAx>
        <c:axId val="403057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ru-RU"/>
          </a:p>
        </c:txPr>
        <c:crossAx val="403056664"/>
        <c:crosses val="autoZero"/>
        <c:auto val="1"/>
        <c:lblAlgn val="ctr"/>
        <c:lblOffset val="100"/>
        <c:noMultiLvlLbl val="0"/>
      </c:catAx>
      <c:valAx>
        <c:axId val="403056664"/>
        <c:scaling>
          <c:orientation val="minMax"/>
          <c:max val="100"/>
          <c:min val="0"/>
        </c:scaling>
        <c:delete val="0"/>
        <c:axPos val="l"/>
        <c:numFmt formatCode="0.0" sourceLinked="1"/>
        <c:majorTickMark val="out"/>
        <c:minorTickMark val="none"/>
        <c:tickLblPos val="nextTo"/>
        <c:crossAx val="403057840"/>
        <c:crosses val="autoZero"/>
        <c:crossBetween val="between"/>
        <c:majorUnit val="20"/>
      </c:valAx>
      <c:spPr>
        <a:noFill/>
        <a:ln w="25391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2400" b="0" i="0" baseline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400" b="0" i="0" baseline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87306015547206439"/>
          <c:w val="1"/>
          <c:h val="6.5303341859337616E-2"/>
        </c:manualLayout>
      </c:layout>
      <c:overlay val="0"/>
      <c:txPr>
        <a:bodyPr/>
        <a:lstStyle/>
        <a:p>
          <a:pPr>
            <a:defRPr sz="2400" b="0" i="0" baseline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057955275483319"/>
          <c:y val="7.2608968512304722E-2"/>
          <c:w val="0.69693435009577487"/>
          <c:h val="0.5436412929786539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Московская область</c:v>
                </c:pt>
              </c:strCache>
            </c:strRef>
          </c:tx>
          <c:spPr>
            <a:ln w="52774">
              <a:solidFill>
                <a:srgbClr val="0070C0"/>
              </a:solidFill>
            </a:ln>
          </c:spPr>
          <c:marker>
            <c:symbol val="circle"/>
            <c:size val="2"/>
            <c:spPr>
              <a:solidFill>
                <a:srgbClr val="00CCFF"/>
              </a:solidFill>
              <a:ln w="52774">
                <a:solidFill>
                  <a:srgbClr val="00CCFF"/>
                </a:solidFill>
              </a:ln>
            </c:spPr>
          </c:marker>
          <c:cat>
            <c:strRef>
              <c:f>Лист1!$A$2:$A$7</c:f>
              <c:strCache>
                <c:ptCount val="6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  <c:pt idx="5">
                  <c:v>2016 г.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63500">
              <a:solidFill>
                <a:srgbClr val="0070C0"/>
              </a:solidFill>
            </a:ln>
          </c:spPr>
          <c:marker>
            <c:symbol val="circle"/>
            <c:size val="3"/>
            <c:spPr>
              <a:solidFill>
                <a:srgbClr val="00CCFF"/>
              </a:solidFill>
              <a:ln w="52812">
                <a:solidFill>
                  <a:srgbClr val="00CCFF"/>
                </a:solidFill>
              </a:ln>
            </c:spPr>
          </c:marker>
          <c:dPt>
            <c:idx val="3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46" b="1" i="0" baseline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Garamond" panose="02020404030301010803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  <c:pt idx="5">
                  <c:v>2016 г.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0">
                  <c:v>14.6</c:v>
                </c:pt>
                <c:pt idx="1">
                  <c:v>16.2</c:v>
                </c:pt>
                <c:pt idx="2">
                  <c:v>17.2</c:v>
                </c:pt>
                <c:pt idx="3">
                  <c:v>22.2</c:v>
                </c:pt>
                <c:pt idx="4">
                  <c:v>18.399999999999999</c:v>
                </c:pt>
                <c:pt idx="5">
                  <c:v>13.7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spPr>
            <a:ln w="52774">
              <a:solidFill>
                <a:srgbClr val="FF0000"/>
              </a:solidFill>
            </a:ln>
          </c:spPr>
          <c:marker>
            <c:symbol val="circle"/>
            <c:size val="2"/>
            <c:spPr>
              <a:solidFill>
                <a:srgbClr val="FF0000"/>
              </a:solidFill>
              <a:ln w="52774">
                <a:solidFill>
                  <a:srgbClr val="FF0000"/>
                </a:solidFill>
              </a:ln>
            </c:spPr>
          </c:marker>
          <c:cat>
            <c:strRef>
              <c:f>Лист1!$A$2:$A$7</c:f>
              <c:strCache>
                <c:ptCount val="6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  <c:pt idx="5">
                  <c:v>2016 г.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spPr>
            <a:ln w="63500">
              <a:solidFill>
                <a:srgbClr val="FF0000"/>
              </a:solidFill>
            </a:ln>
          </c:spPr>
          <c:marker>
            <c:symbol val="circle"/>
            <c:size val="3"/>
            <c:spPr>
              <a:solidFill>
                <a:srgbClr val="FF0000"/>
              </a:solidFill>
              <a:ln w="52774">
                <a:solidFill>
                  <a:srgbClr val="FF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  <c:pt idx="5">
                  <c:v>2016 г.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15.34</c:v>
                </c:pt>
                <c:pt idx="1">
                  <c:v>13.87</c:v>
                </c:pt>
                <c:pt idx="2">
                  <c:v>12.62</c:v>
                </c:pt>
                <c:pt idx="3">
                  <c:v>14.5</c:v>
                </c:pt>
                <c:pt idx="4">
                  <c:v>14.1</c:v>
                </c:pt>
                <c:pt idx="5">
                  <c:v>11.1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3055880"/>
        <c:axId val="403057056"/>
      </c:lineChart>
      <c:catAx>
        <c:axId val="403055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aseline="0">
                <a:solidFill>
                  <a:schemeClr val="tx1"/>
                </a:solidFill>
                <a:latin typeface="Garamond" panose="02020404030301010803" pitchFamily="18" charset="0"/>
              </a:defRPr>
            </a:pPr>
            <a:endParaRPr lang="ru-RU"/>
          </a:p>
        </c:txPr>
        <c:crossAx val="403057056"/>
        <c:crosses val="autoZero"/>
        <c:auto val="1"/>
        <c:lblAlgn val="ctr"/>
        <c:lblOffset val="100"/>
        <c:noMultiLvlLbl val="0"/>
      </c:catAx>
      <c:valAx>
        <c:axId val="403057056"/>
        <c:scaling>
          <c:orientation val="minMax"/>
          <c:max val="12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403055880"/>
        <c:crosses val="autoZero"/>
        <c:crossBetween val="between"/>
        <c:majorUnit val="20"/>
      </c:valAx>
      <c:spPr>
        <a:noFill/>
        <a:ln w="25391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2400" b="0" i="0" baseline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defRPr>
            </a:pPr>
            <a:endParaRPr lang="ru-RU"/>
          </a:p>
        </c:txPr>
      </c:legendEntry>
      <c:legendEntry>
        <c:idx val="1"/>
        <c:delete val="1"/>
      </c:legendEntry>
      <c:legendEntry>
        <c:idx val="2"/>
        <c:txPr>
          <a:bodyPr/>
          <a:lstStyle/>
          <a:p>
            <a:pPr>
              <a:defRPr sz="2400" b="0" i="0" baseline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defRPr>
            </a:pPr>
            <a:endParaRPr lang="ru-RU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5.8352445038742403E-5"/>
          <c:y val="0.8708535901662664"/>
          <c:w val="0.99994164755496129"/>
          <c:h val="8.3193787811592618E-2"/>
        </c:manualLayout>
      </c:layout>
      <c:overlay val="0"/>
      <c:txPr>
        <a:bodyPr/>
        <a:lstStyle/>
        <a:p>
          <a:pPr>
            <a:defRPr sz="2400" b="0" i="0" baseline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61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"/>
      <c:hPercent val="60"/>
      <c:rotY val="2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873015873015873E-2"/>
          <c:y val="1.3399167067856658E-2"/>
          <c:w val="0.90317460317460319"/>
          <c:h val="0.92791695984396794"/>
        </c:manualLayout>
      </c:layout>
      <c:area3D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020200" mc:Ignorable="a14" a14:legacySpreadsheetColorIndex="51">
                    <a:gamma/>
                    <a:shade val="75686"/>
                    <a:invGamma/>
                  </a:srgbClr>
                </a:gs>
                <a:gs pos="50000">
                  <a:srgbClr xmlns:mc="http://schemas.openxmlformats.org/markup-compatibility/2006" xmlns:a14="http://schemas.microsoft.com/office/drawing/2010/main" val="FFCC00" mc:Ignorable="a14" a14:legacySpreadsheetColorIndex="51"/>
                </a:gs>
                <a:gs pos="100000">
                  <a:srgbClr xmlns:mc="http://schemas.openxmlformats.org/markup-compatibility/2006" xmlns:a14="http://schemas.microsoft.com/office/drawing/2010/main" val="020200" mc:Ignorable="a14" a14:legacySpreadsheetColorIndex="51">
                    <a:gamma/>
                    <a:shade val="75686"/>
                    <a:invGamma/>
                  </a:srgbClr>
                </a:gs>
              </a:gsLst>
              <a:lin ang="2700000" scaled="1"/>
            </a:gradFill>
            <a:ln w="27622">
              <a:noFill/>
            </a:ln>
          </c:spPr>
          <c:cat>
            <c:numRef>
              <c:f>Sheet1!$B$1:$G$1</c:f>
              <c:numCache>
                <c:formatCode>General</c:formatCode>
                <c:ptCount val="6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НАРКОМАНИИ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99CCFF" mc:Ignorable="a14" a14:legacySpreadsheetColorIndex="44"/>
                </a:gs>
                <a:gs pos="100000">
                  <a:srgbClr xmlns:mc="http://schemas.openxmlformats.org/markup-compatibility/2006" xmlns:a14="http://schemas.microsoft.com/office/drawing/2010/main" val="000000" mc:Ignorable="a14" a14:legacySpreadsheetColorIndex="44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27622">
              <a:noFill/>
            </a:ln>
          </c:spPr>
          <c:cat>
            <c:numRef>
              <c:f>Sheet1!$B$1:$G$1</c:f>
              <c:numCache>
                <c:formatCode>General</c:formatCode>
                <c:ptCount val="6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6"/>
                <c:pt idx="1">
                  <c:v>6630</c:v>
                </c:pt>
                <c:pt idx="2">
                  <c:v>7956</c:v>
                </c:pt>
                <c:pt idx="3">
                  <c:v>7951</c:v>
                </c:pt>
                <c:pt idx="4">
                  <c:v>5482</c:v>
                </c:pt>
                <c:pt idx="5">
                  <c:v>5187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АЛКОГОЛИЗМ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000000" mc:Ignorable="a14" a14:legacySpreadsheetColorIndex="49">
                    <a:gamma/>
                    <a:shade val="46275"/>
                    <a:invGamma/>
                  </a:srgbClr>
                </a:gs>
                <a:gs pos="50000">
                  <a:srgbClr xmlns:mc="http://schemas.openxmlformats.org/markup-compatibility/2006" xmlns:a14="http://schemas.microsoft.com/office/drawing/2010/main" val="33CCCC" mc:Ignorable="a14" a14:legacySpreadsheetColorIndex="49"/>
                </a:gs>
                <a:gs pos="100000">
                  <a:srgbClr xmlns:mc="http://schemas.openxmlformats.org/markup-compatibility/2006" xmlns:a14="http://schemas.microsoft.com/office/drawing/2010/main" val="000000" mc:Ignorable="a14" a14:legacySpreadsheetColorIndex="49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27622">
              <a:noFill/>
            </a:ln>
          </c:spPr>
          <c:cat>
            <c:numRef>
              <c:f>Sheet1!$B$1:$G$1</c:f>
              <c:numCache>
                <c:formatCode>General</c:formatCode>
                <c:ptCount val="6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Sheet1!$B$4:$G$4</c:f>
              <c:numCache>
                <c:formatCode>General</c:formatCode>
                <c:ptCount val="6"/>
                <c:pt idx="1">
                  <c:v>54232</c:v>
                </c:pt>
                <c:pt idx="2">
                  <c:v>52619</c:v>
                </c:pt>
                <c:pt idx="3">
                  <c:v>48926</c:v>
                </c:pt>
                <c:pt idx="4">
                  <c:v>33728</c:v>
                </c:pt>
                <c:pt idx="5">
                  <c:v>29632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Depth val="0"/>
        <c:axId val="547377512"/>
        <c:axId val="414645616"/>
        <c:axId val="415990816"/>
      </c:area3DChart>
      <c:catAx>
        <c:axId val="547377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3811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30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414645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46456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3811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979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547377512"/>
        <c:crosses val="autoZero"/>
        <c:crossBetween val="midCat"/>
      </c:valAx>
      <c:serAx>
        <c:axId val="415990816"/>
        <c:scaling>
          <c:orientation val="minMax"/>
        </c:scaling>
        <c:delete val="1"/>
        <c:axPos val="b"/>
        <c:majorTickMark val="out"/>
        <c:minorTickMark val="none"/>
        <c:tickLblPos val="nextTo"/>
        <c:crossAx val="414645616"/>
        <c:crosses val="autoZero"/>
      </c:serAx>
      <c:spPr>
        <a:noFill/>
        <a:ln w="27622">
          <a:noFill/>
        </a:ln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"/>
          <c:y val="0.88424137654282575"/>
          <c:w val="1"/>
          <c:h val="0.1109624383298029"/>
        </c:manualLayout>
      </c:layout>
      <c:overlay val="0"/>
      <c:spPr>
        <a:noFill/>
        <a:ln w="27622">
          <a:noFill/>
        </a:ln>
      </c:spPr>
      <c:txPr>
        <a:bodyPr/>
        <a:lstStyle/>
        <a:p>
          <a:pPr>
            <a:defRPr sz="28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95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"/>
      <c:hPercent val="60"/>
      <c:rotY val="2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1235018538957769E-2"/>
          <c:y val="1.4233950857312151E-2"/>
          <c:w val="0.90317460317460319"/>
          <c:h val="0.80575539568345322"/>
        </c:manualLayout>
      </c:layout>
      <c:area3D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020200" mc:Ignorable="a14" a14:legacySpreadsheetColorIndex="51">
                    <a:gamma/>
                    <a:shade val="75686"/>
                    <a:invGamma/>
                  </a:srgbClr>
                </a:gs>
                <a:gs pos="50000">
                  <a:srgbClr xmlns:mc="http://schemas.openxmlformats.org/markup-compatibility/2006" xmlns:a14="http://schemas.microsoft.com/office/drawing/2010/main" val="FFCC00" mc:Ignorable="a14" a14:legacySpreadsheetColorIndex="51"/>
                </a:gs>
                <a:gs pos="100000">
                  <a:srgbClr xmlns:mc="http://schemas.openxmlformats.org/markup-compatibility/2006" xmlns:a14="http://schemas.microsoft.com/office/drawing/2010/main" val="020200" mc:Ignorable="a14" a14:legacySpreadsheetColorIndex="51">
                    <a:gamma/>
                    <a:shade val="75686"/>
                    <a:invGamma/>
                  </a:srgbClr>
                </a:gs>
              </a:gsLst>
              <a:lin ang="2700000" scaled="1"/>
            </a:gradFill>
            <a:ln w="27622">
              <a:noFill/>
            </a:ln>
          </c:spPr>
          <c:cat>
            <c:numRef>
              <c:f>Sheet1!$B$1:$G$1</c:f>
              <c:numCache>
                <c:formatCode>General</c:formatCode>
                <c:ptCount val="6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НАРКОМАНИИ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99CCFF" mc:Ignorable="a14" a14:legacySpreadsheetColorIndex="44"/>
                </a:gs>
                <a:gs pos="100000">
                  <a:srgbClr xmlns:mc="http://schemas.openxmlformats.org/markup-compatibility/2006" xmlns:a14="http://schemas.microsoft.com/office/drawing/2010/main" val="000000" mc:Ignorable="a14" a14:legacySpreadsheetColorIndex="44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27622">
              <a:noFill/>
            </a:ln>
          </c:spPr>
          <c:cat>
            <c:numRef>
              <c:f>Sheet1!$B$1:$G$1</c:f>
              <c:numCache>
                <c:formatCode>General</c:formatCode>
                <c:ptCount val="6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6"/>
                <c:pt idx="1">
                  <c:v>3828</c:v>
                </c:pt>
                <c:pt idx="2">
                  <c:v>4196</c:v>
                </c:pt>
                <c:pt idx="3">
                  <c:v>4865</c:v>
                </c:pt>
                <c:pt idx="4">
                  <c:v>4014</c:v>
                </c:pt>
                <c:pt idx="5">
                  <c:v>3389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АЛКОГОЛИЗМ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000000" mc:Ignorable="a14" a14:legacySpreadsheetColorIndex="49">
                    <a:gamma/>
                    <a:shade val="46275"/>
                    <a:invGamma/>
                  </a:srgbClr>
                </a:gs>
                <a:gs pos="50000">
                  <a:srgbClr xmlns:mc="http://schemas.openxmlformats.org/markup-compatibility/2006" xmlns:a14="http://schemas.microsoft.com/office/drawing/2010/main" val="33CCCC" mc:Ignorable="a14" a14:legacySpreadsheetColorIndex="49"/>
                </a:gs>
                <a:gs pos="100000">
                  <a:srgbClr xmlns:mc="http://schemas.openxmlformats.org/markup-compatibility/2006" xmlns:a14="http://schemas.microsoft.com/office/drawing/2010/main" val="000000" mc:Ignorable="a14" a14:legacySpreadsheetColorIndex="49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27622">
              <a:noFill/>
            </a:ln>
          </c:spPr>
          <c:cat>
            <c:numRef>
              <c:f>Sheet1!$B$1:$G$1</c:f>
              <c:numCache>
                <c:formatCode>General</c:formatCode>
                <c:ptCount val="6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Sheet1!$B$4:$G$4</c:f>
              <c:numCache>
                <c:formatCode>General</c:formatCode>
                <c:ptCount val="6"/>
                <c:pt idx="1">
                  <c:v>33459</c:v>
                </c:pt>
                <c:pt idx="2">
                  <c:v>32735</c:v>
                </c:pt>
                <c:pt idx="3">
                  <c:v>30598</c:v>
                </c:pt>
                <c:pt idx="4">
                  <c:v>20396</c:v>
                </c:pt>
                <c:pt idx="5">
                  <c:v>21311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Depth val="0"/>
        <c:axId val="289944328"/>
        <c:axId val="289945504"/>
        <c:axId val="283358168"/>
      </c:area3DChart>
      <c:catAx>
        <c:axId val="289944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3811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30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89945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99455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3811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979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89944328"/>
        <c:crosses val="autoZero"/>
        <c:crossBetween val="midCat"/>
      </c:valAx>
      <c:serAx>
        <c:axId val="283358168"/>
        <c:scaling>
          <c:orientation val="minMax"/>
        </c:scaling>
        <c:delete val="1"/>
        <c:axPos val="b"/>
        <c:majorTickMark val="out"/>
        <c:minorTickMark val="none"/>
        <c:tickLblPos val="nextTo"/>
        <c:crossAx val="289945504"/>
        <c:crosses val="autoZero"/>
      </c:serAx>
      <c:spPr>
        <a:noFill/>
        <a:ln w="27622">
          <a:noFill/>
        </a:ln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"/>
          <c:y val="0.88424137654282575"/>
          <c:w val="1"/>
          <c:h val="0.1109624383298029"/>
        </c:manualLayout>
      </c:layout>
      <c:overlay val="0"/>
      <c:spPr>
        <a:noFill/>
        <a:ln w="27622">
          <a:noFill/>
        </a:ln>
      </c:spPr>
      <c:txPr>
        <a:bodyPr/>
        <a:lstStyle/>
        <a:p>
          <a:pPr>
            <a:defRPr sz="28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95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36934-70BA-4626-A67F-2CE6E65985DF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E8F19-1ADB-4DA7-AA69-D0D887AFB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555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238A4C8-858C-4429-AE66-3778EF360410}" type="slidenum">
              <a:rPr lang="ru-RU" altLang="ru-RU"/>
              <a:pPr eaLnBrk="1" hangingPunct="1"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0892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238A4C8-858C-4429-AE66-3778EF360410}" type="slidenum">
              <a:rPr lang="ru-RU" altLang="ru-RU"/>
              <a:pPr eaLnBrk="1" hangingPunct="1"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4125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B823481-439E-4E63-9366-280984AE73E4}" type="slidenum">
              <a:rPr lang="ru-RU"/>
              <a:pPr eaLnBrk="1" hangingPunct="1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591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BEA3-2715-444B-ACE5-7F496442DC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51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ECBF-7B64-4A99-920C-1A27F0A4EA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B51D-1D1A-424F-A159-E7DFFADDE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03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990600"/>
            <a:ext cx="8229600" cy="6096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ADBCF95-6644-4228-9E10-8417A0076A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2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F0DB-6AF2-4C87-B286-AE00A8A890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08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E51D-CB2B-4C41-BE6B-ECE2E73CDA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79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5E1D-28C7-4112-94B5-5787B2710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50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E4AB-3C7A-4B60-A20A-0F467576D7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5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A5B5-7EB7-4410-B1C2-275E3A8A5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3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7588-65B3-4AA9-AB93-09B8CC78EF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4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6907-5262-4518-BB80-433EA88975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75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252E-B92B-4A72-951B-4AB47E67DF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8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04A9C-49B0-484B-B8EB-8EAB168D64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6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988840"/>
            <a:ext cx="7992888" cy="223224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+mn-lt"/>
              </a:rPr>
              <a:t>НАРКОЛОГИЧЕСКАЯ СИТУАЦИЯ </a:t>
            </a:r>
            <a:br>
              <a:rPr lang="ru-RU" sz="54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5400" b="1" dirty="0" smtClean="0">
                <a:solidFill>
                  <a:srgbClr val="002060"/>
                </a:solidFill>
                <a:latin typeface="+mn-lt"/>
              </a:rPr>
              <a:t>В МОСКОВСКОЙ ОБЛАСТИ</a:t>
            </a:r>
            <a:endParaRPr lang="en-US" sz="5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5229200"/>
            <a:ext cx="7697368" cy="1368152"/>
          </a:xfrm>
        </p:spPr>
        <p:txBody>
          <a:bodyPr>
            <a:noAutofit/>
          </a:bodyPr>
          <a:lstStyle/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Главный внештатный специалист МЗ МО 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психиатр-нарколог Холдин В.Н.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к.м.н.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7</a:t>
            </a:r>
            <a:r>
              <a:rPr lang="ru-RU" sz="2000" dirty="0" smtClean="0">
                <a:solidFill>
                  <a:srgbClr val="002060"/>
                </a:solidFill>
              </a:rPr>
              <a:t>.06.2017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05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" y="404664"/>
            <a:ext cx="9144000" cy="79208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0000"/>
                </a:solidFill>
                <a:effectLst/>
                <a:latin typeface="+mn-lt"/>
              </a:rPr>
              <a:t>КОЛИЧЕСТВО ПАЦИЕНТОВ, </a:t>
            </a:r>
            <a:br>
              <a:rPr lang="ru-RU" sz="3600" dirty="0" smtClean="0">
                <a:solidFill>
                  <a:srgbClr val="000000"/>
                </a:solidFill>
                <a:effectLst/>
                <a:latin typeface="+mn-lt"/>
              </a:rPr>
            </a:br>
            <a:r>
              <a:rPr lang="ru-RU" sz="3600" dirty="0" smtClean="0">
                <a:solidFill>
                  <a:srgbClr val="000000"/>
                </a:solidFill>
                <a:effectLst/>
                <a:latin typeface="+mn-lt"/>
              </a:rPr>
              <a:t>ПРОЛЕЧЕННЫХ АМБУЛАТОРНО</a:t>
            </a:r>
            <a:endParaRPr lang="en-US" sz="3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827584" y="1196752"/>
          <a:ext cx="770485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337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>
          <a:xfrm>
            <a:off x="-19178" y="404664"/>
            <a:ext cx="9144000" cy="79208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0000"/>
                </a:solidFill>
                <a:effectLst/>
                <a:latin typeface="+mn-lt"/>
              </a:rPr>
              <a:t>КОЛИЧЕСТВО ПАЦИЕНТОВ,</a:t>
            </a:r>
            <a:br>
              <a:rPr lang="ru-RU" sz="3600" dirty="0" smtClean="0">
                <a:solidFill>
                  <a:srgbClr val="000000"/>
                </a:solidFill>
                <a:effectLst/>
                <a:latin typeface="+mn-lt"/>
              </a:rPr>
            </a:br>
            <a:r>
              <a:rPr lang="ru-RU" sz="3600" dirty="0" smtClean="0">
                <a:solidFill>
                  <a:srgbClr val="000000"/>
                </a:solidFill>
                <a:effectLst/>
                <a:latin typeface="+mn-lt"/>
              </a:rPr>
              <a:t> ПРОЛЕЧЕННЫХ В СТАЦИОНАРЕ</a:t>
            </a:r>
            <a:endParaRPr lang="en-US" sz="3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827584" y="1772816"/>
          <a:ext cx="770485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2834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0541"/>
            <a:ext cx="9144000" cy="535934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ru-RU" altLang="ru-RU" sz="4000" dirty="0" smtClean="0">
                <a:solidFill>
                  <a:srgbClr val="002060"/>
                </a:solidFill>
                <a:latin typeface="+mn-lt"/>
              </a:rPr>
              <a:t>ЦЕЛЕВЫЕ ИНДИКАТОРЫ</a:t>
            </a:r>
            <a:endParaRPr lang="ru-RU" altLang="ru-RU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24963" name="AutoShape 3"/>
          <p:cNvSpPr>
            <a:spLocks noChangeArrowheads="1"/>
          </p:cNvSpPr>
          <p:nvPr/>
        </p:nvSpPr>
        <p:spPr bwMode="gray">
          <a:xfrm>
            <a:off x="0" y="1600200"/>
            <a:ext cx="5580112" cy="4495800"/>
          </a:xfrm>
          <a:prstGeom prst="rightArrow">
            <a:avLst>
              <a:gd name="adj1" fmla="val 86065"/>
              <a:gd name="adj2" fmla="val 31780"/>
            </a:avLst>
          </a:prstGeom>
          <a:gradFill rotWithShape="1">
            <a:gsLst>
              <a:gs pos="0">
                <a:srgbClr val="FFCC66">
                  <a:gamma/>
                  <a:tint val="0"/>
                  <a:invGamma/>
                  <a:alpha val="52000"/>
                </a:srgbClr>
              </a:gs>
              <a:gs pos="100000">
                <a:srgbClr val="FFCC66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4964" name="AutoShape 4"/>
          <p:cNvSpPr>
            <a:spLocks noChangeArrowheads="1"/>
          </p:cNvSpPr>
          <p:nvPr/>
        </p:nvSpPr>
        <p:spPr bwMode="gray">
          <a:xfrm>
            <a:off x="304800" y="2133600"/>
            <a:ext cx="4038600" cy="1079376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5B84E9">
                  <a:gamma/>
                  <a:shade val="46275"/>
                  <a:invGamma/>
                </a:srgbClr>
              </a:gs>
              <a:gs pos="50000">
                <a:srgbClr val="5B84E9"/>
              </a:gs>
              <a:gs pos="100000">
                <a:srgbClr val="5B84E9">
                  <a:gamma/>
                  <a:shade val="46275"/>
                  <a:invGamma/>
                </a:srgbClr>
              </a:gs>
            </a:gsLst>
            <a:lin ang="2700000" scaled="1"/>
          </a:gra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РЕМИССИЯ ОТ 1 ГОДА </a:t>
            </a:r>
          </a:p>
          <a:p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ДО 2Х ЛЕТ</a:t>
            </a:r>
            <a:endParaRPr lang="en-US" sz="24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424965" name="AutoShape 5"/>
          <p:cNvSpPr>
            <a:spLocks noChangeArrowheads="1"/>
          </p:cNvSpPr>
          <p:nvPr/>
        </p:nvSpPr>
        <p:spPr bwMode="gray">
          <a:xfrm>
            <a:off x="304800" y="3276600"/>
            <a:ext cx="4038600" cy="1088504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57C9ED">
                  <a:gamma/>
                  <a:shade val="46275"/>
                  <a:invGamma/>
                </a:srgbClr>
              </a:gs>
              <a:gs pos="50000">
                <a:srgbClr val="57C9ED"/>
              </a:gs>
              <a:gs pos="100000">
                <a:srgbClr val="57C9ED">
                  <a:gamma/>
                  <a:shade val="46275"/>
                  <a:invGamma/>
                </a:srgbClr>
              </a:gs>
            </a:gsLst>
            <a:lin ang="2700000" scaled="1"/>
          </a:gra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0" indent="0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РЕМИССИЯ СВЫШЕ </a:t>
            </a:r>
          </a:p>
          <a:p>
            <a:pPr marL="0" indent="0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2Х ЛЕТ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424966" name="AutoShape 6"/>
          <p:cNvSpPr>
            <a:spLocks noChangeArrowheads="1"/>
          </p:cNvSpPr>
          <p:nvPr/>
        </p:nvSpPr>
        <p:spPr bwMode="gray">
          <a:xfrm>
            <a:off x="304800" y="4419600"/>
            <a:ext cx="4038600" cy="1082674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5D7A6">
                  <a:gamma/>
                  <a:shade val="46275"/>
                  <a:invGamma/>
                </a:srgbClr>
              </a:gs>
              <a:gs pos="50000">
                <a:srgbClr val="65D7A6"/>
              </a:gs>
              <a:gs pos="100000">
                <a:srgbClr val="65D7A6">
                  <a:gamma/>
                  <a:shade val="46275"/>
                  <a:invGamma/>
                </a:srgbClr>
              </a:gs>
            </a:gsLst>
            <a:lin ang="2700000" scaled="1"/>
          </a:gra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0" indent="0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ПОВТОРНЫЕ </a:t>
            </a:r>
          </a:p>
          <a:p>
            <a:pPr marL="0" indent="0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ГОСПИТАЛИЗАЦИИ </a:t>
            </a:r>
          </a:p>
          <a:p>
            <a:pPr marL="0" indent="0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В ТЕЧЕНИЕ ГОДА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424967" name="AutoShape 7"/>
          <p:cNvSpPr>
            <a:spLocks noChangeArrowheads="1"/>
          </p:cNvSpPr>
          <p:nvPr/>
        </p:nvSpPr>
        <p:spPr bwMode="gray">
          <a:xfrm>
            <a:off x="5580112" y="2247900"/>
            <a:ext cx="3173288" cy="32004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5B84E9"/>
              </a:gs>
              <a:gs pos="100000">
                <a:srgbClr val="5B84E9">
                  <a:gamma/>
                  <a:tint val="0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ПОЛОЖИТЕЛЬНАЯДИНАМИКА 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ЕЖЕГОДНО</a:t>
            </a:r>
          </a:p>
        </p:txBody>
      </p:sp>
    </p:spTree>
    <p:extLst>
      <p:ext uri="{BB962C8B-B14F-4D97-AF65-F5344CB8AC3E}">
        <p14:creationId xmlns:p14="http://schemas.microsoft.com/office/powerpoint/2010/main" val="217548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/>
          </p:nvPr>
        </p:nvGraphicFramePr>
        <p:xfrm>
          <a:off x="571499" y="1535584"/>
          <a:ext cx="8001000" cy="5271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7" name="Прямоугольник 2"/>
          <p:cNvSpPr>
            <a:spLocks noChangeArrowheads="1"/>
          </p:cNvSpPr>
          <p:nvPr/>
        </p:nvSpPr>
        <p:spPr bwMode="auto">
          <a:xfrm>
            <a:off x="8548" y="260648"/>
            <a:ext cx="91439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ЧИСЛО БОЛЬНЫХ АЛКОГОЛИЗМОМ,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 РЕМИССИИ ОТ 1 ГОДА ДО 2 ЛЕТ </a:t>
            </a:r>
            <a:r>
              <a:rPr lang="ru-RU" altLang="ru-RU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(%)</a:t>
            </a:r>
            <a:endParaRPr lang="ru-RU" altLang="ru-RU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57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/>
          </p:nvPr>
        </p:nvGraphicFramePr>
        <p:xfrm>
          <a:off x="611188" y="1532984"/>
          <a:ext cx="8001000" cy="5325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31" name="Прямоугольник 2"/>
          <p:cNvSpPr>
            <a:spLocks noChangeArrowheads="1"/>
          </p:cNvSpPr>
          <p:nvPr/>
        </p:nvSpPr>
        <p:spPr bwMode="auto">
          <a:xfrm>
            <a:off x="0" y="332656"/>
            <a:ext cx="91439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ЧИСЛО БОЛЬНЫХ АЛКОГОЛИЗМОМ, В РЕМИССИИ СВЫШЕ 2 ЛЕТ </a:t>
            </a:r>
            <a:r>
              <a:rPr lang="ru-RU" altLang="ru-RU" sz="24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(%)</a:t>
            </a:r>
            <a:endParaRPr lang="ru-RU" altLang="ru-RU" sz="24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78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52128"/>
          </a:xfrm>
        </p:spPr>
        <p:txBody>
          <a:bodyPr>
            <a:normAutofit/>
          </a:bodyPr>
          <a:lstStyle/>
          <a:p>
            <a:pPr algn="ctr"/>
            <a:r>
              <a:rPr lang="ru-RU" altLang="ru-RU" sz="3600" dirty="0" smtClean="0">
                <a:solidFill>
                  <a:srgbClr val="002060"/>
                </a:solidFill>
                <a:latin typeface="+mn-lt"/>
              </a:rPr>
              <a:t>ЧИСЛО ПОВТОРНЫХ ГОСПИТАЛИЗАЦИЙ </a:t>
            </a:r>
            <a:br>
              <a:rPr lang="ru-RU" altLang="ru-RU" sz="3600" dirty="0" smtClean="0">
                <a:solidFill>
                  <a:srgbClr val="002060"/>
                </a:solidFill>
                <a:latin typeface="+mn-lt"/>
              </a:rPr>
            </a:br>
            <a:r>
              <a:rPr lang="ru-RU" altLang="ru-RU" sz="3600" dirty="0" smtClean="0">
                <a:solidFill>
                  <a:srgbClr val="002060"/>
                </a:solidFill>
                <a:latin typeface="+mn-lt"/>
              </a:rPr>
              <a:t>С ДИАГНОЗОМ «АЛКОГОЛИЗМ» </a:t>
            </a:r>
            <a:r>
              <a:rPr lang="ru-RU" altLang="ru-RU" sz="2400" dirty="0" smtClean="0">
                <a:solidFill>
                  <a:srgbClr val="002060"/>
                </a:solidFill>
                <a:latin typeface="+mn-lt"/>
              </a:rPr>
              <a:t>(%)</a:t>
            </a:r>
          </a:p>
        </p:txBody>
      </p:sp>
      <p:graphicFrame>
        <p:nvGraphicFramePr>
          <p:cNvPr id="2" name="Содержимое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577976"/>
          <a:ext cx="9144000" cy="5280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0257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356826"/>
              </p:ext>
            </p:extLst>
          </p:nvPr>
        </p:nvGraphicFramePr>
        <p:xfrm>
          <a:off x="611188" y="1484784"/>
          <a:ext cx="8001000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5" name="Прямоугольник 2"/>
          <p:cNvSpPr>
            <a:spLocks noChangeArrowheads="1"/>
          </p:cNvSpPr>
          <p:nvPr/>
        </p:nvSpPr>
        <p:spPr bwMode="auto">
          <a:xfrm>
            <a:off x="1" y="188640"/>
            <a:ext cx="91439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ЧИСЛО БОЛЬНЫХ НАРКОМАНИЕЙ,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В РЕМИССИИ ОТ 1 ГОДА ДО 2 ЛЕТ </a:t>
            </a:r>
            <a:r>
              <a:rPr lang="ru-RU" altLang="ru-RU" sz="24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(%)</a:t>
            </a:r>
            <a:r>
              <a:rPr lang="ru-RU" altLang="ru-RU" sz="36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endParaRPr lang="ru-RU" altLang="ru-RU" sz="36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52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847045"/>
              </p:ext>
            </p:extLst>
          </p:nvPr>
        </p:nvGraphicFramePr>
        <p:xfrm>
          <a:off x="611560" y="1389242"/>
          <a:ext cx="8064896" cy="5468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59" name="Прямоугольник 3"/>
          <p:cNvSpPr>
            <a:spLocks noChangeArrowheads="1"/>
          </p:cNvSpPr>
          <p:nvPr/>
        </p:nvSpPr>
        <p:spPr bwMode="auto">
          <a:xfrm>
            <a:off x="-1" y="188913"/>
            <a:ext cx="914400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ЧИСЛО БОЛЬНЫХ НАРКОМАНИЕЙ,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В РЕМИСИИ СВЫШЕ 2 ЛЕТ </a:t>
            </a:r>
            <a:r>
              <a:rPr lang="ru-RU" altLang="ru-RU" sz="24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(%)</a:t>
            </a:r>
            <a:endParaRPr lang="ru-RU" altLang="ru-RU" sz="24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7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-15683" y="476672"/>
            <a:ext cx="9144000" cy="936104"/>
          </a:xfrm>
        </p:spPr>
        <p:txBody>
          <a:bodyPr>
            <a:noAutofit/>
          </a:bodyPr>
          <a:lstStyle/>
          <a:p>
            <a:pPr algn="ctr"/>
            <a:r>
              <a:rPr lang="ru-RU" altLang="ru-RU" sz="3600" dirty="0" smtClean="0">
                <a:solidFill>
                  <a:srgbClr val="002060"/>
                </a:solidFill>
                <a:latin typeface="+mn-lt"/>
              </a:rPr>
              <a:t>ЧИСЛО ПОВТОРНЫХ ГОСПИТАЛИЗАЦИЙ</a:t>
            </a:r>
            <a:br>
              <a:rPr lang="ru-RU" altLang="ru-RU" sz="3600" dirty="0" smtClean="0">
                <a:solidFill>
                  <a:srgbClr val="002060"/>
                </a:solidFill>
                <a:latin typeface="+mn-lt"/>
              </a:rPr>
            </a:br>
            <a:r>
              <a:rPr lang="ru-RU" altLang="ru-RU" sz="3600" dirty="0" smtClean="0">
                <a:solidFill>
                  <a:srgbClr val="002060"/>
                </a:solidFill>
                <a:latin typeface="+mn-lt"/>
              </a:rPr>
              <a:t>ПРИ НАРКОМАНИИ </a:t>
            </a:r>
            <a:r>
              <a:rPr lang="ru-RU" altLang="ru-RU" sz="2400" dirty="0" smtClean="0">
                <a:solidFill>
                  <a:srgbClr val="002060"/>
                </a:solidFill>
                <a:latin typeface="+mn-lt"/>
              </a:rPr>
              <a:t>(%)</a:t>
            </a:r>
          </a:p>
        </p:txBody>
      </p:sp>
      <p:graphicFrame>
        <p:nvGraphicFramePr>
          <p:cNvPr id="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746606"/>
              </p:ext>
            </p:extLst>
          </p:nvPr>
        </p:nvGraphicFramePr>
        <p:xfrm>
          <a:off x="0" y="1700808"/>
          <a:ext cx="9144000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391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885599"/>
          </a:xfrm>
          <a:noFill/>
          <a:ln/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ЗАДАЧИ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8904" name="Rectangle 24"/>
          <p:cNvSpPr>
            <a:spLocks noChangeArrowheads="1"/>
          </p:cNvSpPr>
          <p:nvPr/>
        </p:nvSpPr>
        <p:spPr bwMode="gray">
          <a:xfrm>
            <a:off x="37495" y="1599582"/>
            <a:ext cx="4222750" cy="993114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tint val="0"/>
                  <a:invGamma/>
                  <a:alpha val="80000"/>
                </a:srgbClr>
              </a:gs>
              <a:gs pos="100000">
                <a:srgbClr val="FF669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78905" name="Group 25"/>
          <p:cNvGrpSpPr>
            <a:grpSpLocks/>
          </p:cNvGrpSpPr>
          <p:nvPr/>
        </p:nvGrpSpPr>
        <p:grpSpPr bwMode="auto">
          <a:xfrm>
            <a:off x="3668713" y="1600200"/>
            <a:ext cx="1098550" cy="1001713"/>
            <a:chOff x="1488" y="1968"/>
            <a:chExt cx="432" cy="432"/>
          </a:xfrm>
        </p:grpSpPr>
        <p:grpSp>
          <p:nvGrpSpPr>
            <p:cNvPr id="378906" name="Group 26"/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2016" y="1920"/>
              <a:chExt cx="1680" cy="1680"/>
            </a:xfrm>
          </p:grpSpPr>
          <p:sp>
            <p:nvSpPr>
              <p:cNvPr id="378907" name="Oval 27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99"/>
                  </a:gs>
                  <a:gs pos="100000">
                    <a:srgbClr val="FF9999">
                      <a:gamma/>
                      <a:shade val="39216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8908" name="Freeform 28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9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78909" name="Text Box 29"/>
            <p:cNvSpPr txBox="1">
              <a:spLocks noChangeArrowheads="1"/>
            </p:cNvSpPr>
            <p:nvPr/>
          </p:nvSpPr>
          <p:spPr bwMode="gray">
            <a:xfrm>
              <a:off x="1632" y="2062"/>
              <a:ext cx="165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anose="020B0604030504040204" pitchFamily="34" charset="0"/>
                </a:rPr>
                <a:t>A</a:t>
              </a:r>
            </a:p>
          </p:txBody>
        </p:sp>
      </p:grpSp>
      <p:sp>
        <p:nvSpPr>
          <p:cNvPr id="378910" name="Text Box 30"/>
          <p:cNvSpPr txBox="1">
            <a:spLocks noChangeArrowheads="1"/>
          </p:cNvSpPr>
          <p:nvPr/>
        </p:nvSpPr>
        <p:spPr bwMode="auto">
          <a:xfrm>
            <a:off x="314676" y="1599581"/>
            <a:ext cx="353907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000" dirty="0">
                <a:solidFill>
                  <a:srgbClr val="002060"/>
                </a:solidFill>
                <a:cs typeface="Arial" panose="020B0604020202020204" pitchFamily="34" charset="0"/>
              </a:rPr>
              <a:t>УСИЛЕНИЕ ПРОФИЛАКТИЧЕСКОЙ РАБОТЫ</a:t>
            </a:r>
          </a:p>
        </p:txBody>
      </p:sp>
      <p:sp>
        <p:nvSpPr>
          <p:cNvPr id="378890" name="Rectangle 10"/>
          <p:cNvSpPr>
            <a:spLocks noChangeArrowheads="1"/>
          </p:cNvSpPr>
          <p:nvPr/>
        </p:nvSpPr>
        <p:spPr bwMode="gray">
          <a:xfrm>
            <a:off x="182117" y="2719560"/>
            <a:ext cx="4665663" cy="1004071"/>
          </a:xfrm>
          <a:prstGeom prst="rect">
            <a:avLst/>
          </a:prstGeom>
          <a:gradFill rotWithShape="1">
            <a:gsLst>
              <a:gs pos="0">
                <a:srgbClr val="93B1FD">
                  <a:gamma/>
                  <a:tint val="0"/>
                  <a:invGamma/>
                  <a:alpha val="80000"/>
                </a:srgbClr>
              </a:gs>
              <a:gs pos="100000">
                <a:srgbClr val="93B1FD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78891" name="Group 11"/>
          <p:cNvGrpSpPr>
            <a:grpSpLocks/>
          </p:cNvGrpSpPr>
          <p:nvPr/>
        </p:nvGrpSpPr>
        <p:grpSpPr bwMode="auto">
          <a:xfrm>
            <a:off x="4316413" y="2727325"/>
            <a:ext cx="1087437" cy="1006475"/>
            <a:chOff x="3938" y="1968"/>
            <a:chExt cx="430" cy="437"/>
          </a:xfrm>
        </p:grpSpPr>
        <p:grpSp>
          <p:nvGrpSpPr>
            <p:cNvPr id="378892" name="Group 12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2016" y="1920"/>
              <a:chExt cx="1680" cy="1680"/>
            </a:xfrm>
          </p:grpSpPr>
          <p:sp>
            <p:nvSpPr>
              <p:cNvPr id="378893" name="Oval 13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3B1FD"/>
                  </a:gs>
                  <a:gs pos="100000">
                    <a:srgbClr val="93B1FD">
                      <a:gamma/>
                      <a:shade val="30196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8894" name="Freeform 14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3B1FD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78895" name="Text Box 15"/>
            <p:cNvSpPr txBox="1">
              <a:spLocks noChangeArrowheads="1"/>
            </p:cNvSpPr>
            <p:nvPr/>
          </p:nvSpPr>
          <p:spPr bwMode="gray">
            <a:xfrm>
              <a:off x="4076" y="2058"/>
              <a:ext cx="165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anose="020B0604030504040204" pitchFamily="34" charset="0"/>
                </a:rPr>
                <a:t>B</a:t>
              </a:r>
            </a:p>
          </p:txBody>
        </p:sp>
      </p:grpSp>
      <p:sp>
        <p:nvSpPr>
          <p:cNvPr id="378911" name="Text Box 31"/>
          <p:cNvSpPr txBox="1">
            <a:spLocks noChangeArrowheads="1"/>
          </p:cNvSpPr>
          <p:nvPr/>
        </p:nvSpPr>
        <p:spPr bwMode="auto">
          <a:xfrm>
            <a:off x="464926" y="2883053"/>
            <a:ext cx="41538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cs typeface="Arial" panose="020B0604020202020204" pitchFamily="34" charset="0"/>
              </a:rPr>
              <a:t>РАЗВИТИЕ МЕДИЦИНСКОЙ РЕАБИЛИТАЦИИ</a:t>
            </a:r>
            <a:endParaRPr lang="ru-RU" sz="20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78897" name="Rectangle 17"/>
          <p:cNvSpPr>
            <a:spLocks noChangeArrowheads="1"/>
          </p:cNvSpPr>
          <p:nvPr/>
        </p:nvSpPr>
        <p:spPr bwMode="gray">
          <a:xfrm>
            <a:off x="0" y="3836762"/>
            <a:ext cx="5686425" cy="974951"/>
          </a:xfrm>
          <a:prstGeom prst="rect">
            <a:avLst/>
          </a:prstGeom>
          <a:gradFill rotWithShape="1">
            <a:gsLst>
              <a:gs pos="0">
                <a:srgbClr val="99CC00">
                  <a:gamma/>
                  <a:tint val="0"/>
                  <a:invGamma/>
                  <a:alpha val="80000"/>
                </a:srgbClr>
              </a:gs>
              <a:gs pos="100000">
                <a:srgbClr val="99CC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78898" name="Group 18"/>
          <p:cNvGrpSpPr>
            <a:grpSpLocks/>
          </p:cNvGrpSpPr>
          <p:nvPr/>
        </p:nvGrpSpPr>
        <p:grpSpPr bwMode="auto">
          <a:xfrm>
            <a:off x="5021263" y="3810000"/>
            <a:ext cx="1098550" cy="1012825"/>
            <a:chOff x="3552" y="3339"/>
            <a:chExt cx="412" cy="392"/>
          </a:xfrm>
        </p:grpSpPr>
        <p:grpSp>
          <p:nvGrpSpPr>
            <p:cNvPr id="378899" name="Group 19"/>
            <p:cNvGrpSpPr>
              <a:grpSpLocks/>
            </p:cNvGrpSpPr>
            <p:nvPr/>
          </p:nvGrpSpPr>
          <p:grpSpPr bwMode="auto">
            <a:xfrm>
              <a:off x="3552" y="3339"/>
              <a:ext cx="412" cy="392"/>
              <a:chOff x="2016" y="1920"/>
              <a:chExt cx="1680" cy="1680"/>
            </a:xfrm>
          </p:grpSpPr>
          <p:sp>
            <p:nvSpPr>
              <p:cNvPr id="378900" name="Oval 20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8901" name="Freeform 21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CC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78902" name="Text Box 22"/>
            <p:cNvSpPr txBox="1">
              <a:spLocks noChangeArrowheads="1"/>
            </p:cNvSpPr>
            <p:nvPr/>
          </p:nvSpPr>
          <p:spPr bwMode="gray">
            <a:xfrm>
              <a:off x="3694" y="3441"/>
              <a:ext cx="152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anose="020B0604030504040204" pitchFamily="34" charset="0"/>
                </a:rPr>
                <a:t>C</a:t>
              </a:r>
            </a:p>
          </p:txBody>
        </p:sp>
      </p:grpSp>
      <p:sp>
        <p:nvSpPr>
          <p:cNvPr id="378912" name="Text Box 32"/>
          <p:cNvSpPr txBox="1">
            <a:spLocks noChangeArrowheads="1"/>
          </p:cNvSpPr>
          <p:nvPr/>
        </p:nvSpPr>
        <p:spPr bwMode="auto">
          <a:xfrm>
            <a:off x="971600" y="4150960"/>
            <a:ext cx="44900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cs typeface="Arial" panose="020B0604020202020204" pitchFamily="34" charset="0"/>
              </a:rPr>
              <a:t>ВЗАИМОДЕЙСТВИЕ С НКО</a:t>
            </a:r>
            <a:endParaRPr lang="ru-RU" sz="20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78884" name="Rectangle 4"/>
          <p:cNvSpPr>
            <a:spLocks noChangeArrowheads="1"/>
          </p:cNvSpPr>
          <p:nvPr/>
        </p:nvSpPr>
        <p:spPr bwMode="gray">
          <a:xfrm>
            <a:off x="-35590" y="4990194"/>
            <a:ext cx="6392863" cy="974216"/>
          </a:xfrm>
          <a:prstGeom prst="rect">
            <a:avLst/>
          </a:prstGeom>
          <a:gradFill rotWithShape="1">
            <a:gsLst>
              <a:gs pos="0">
                <a:srgbClr val="FF9900">
                  <a:gamma/>
                  <a:tint val="0"/>
                  <a:invGamma/>
                  <a:alpha val="80000"/>
                </a:srgbClr>
              </a:gs>
              <a:gs pos="100000">
                <a:srgbClr val="FF99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78885" name="Group 5"/>
          <p:cNvGrpSpPr>
            <a:grpSpLocks/>
          </p:cNvGrpSpPr>
          <p:nvPr/>
        </p:nvGrpSpPr>
        <p:grpSpPr bwMode="auto">
          <a:xfrm>
            <a:off x="5678488" y="4953000"/>
            <a:ext cx="1103312" cy="1019175"/>
            <a:chOff x="2016" y="1920"/>
            <a:chExt cx="1680" cy="1680"/>
          </a:xfrm>
        </p:grpSpPr>
        <p:sp>
          <p:nvSpPr>
            <p:cNvPr id="378886" name="Oval 6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FF9900">
                    <a:gamma/>
                    <a:shade val="2431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8887" name="Freeform 7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8888" name="Text Box 8"/>
          <p:cNvSpPr txBox="1">
            <a:spLocks noChangeArrowheads="1"/>
          </p:cNvSpPr>
          <p:nvPr/>
        </p:nvSpPr>
        <p:spPr bwMode="gray">
          <a:xfrm>
            <a:off x="6063911" y="5218368"/>
            <a:ext cx="436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D</a:t>
            </a:r>
          </a:p>
        </p:txBody>
      </p:sp>
      <p:sp>
        <p:nvSpPr>
          <p:cNvPr id="378913" name="Text Box 33"/>
          <p:cNvSpPr txBox="1">
            <a:spLocks noChangeArrowheads="1"/>
          </p:cNvSpPr>
          <p:nvPr/>
        </p:nvSpPr>
        <p:spPr bwMode="auto">
          <a:xfrm>
            <a:off x="1400175" y="4948747"/>
            <a:ext cx="478817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cs typeface="Arial" panose="020B0604020202020204" pitchFamily="34" charset="0"/>
              </a:rPr>
              <a:t>СОВЕРШЕНСТВОВАНИЕ МЕЖВЕДОМСТВЕННОГО ВЗАИМОДЕЙСТВИЯ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274785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183264" y="296131"/>
            <a:ext cx="8712968" cy="99990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9pPr>
          </a:lstStyle>
          <a:p>
            <a:pPr fontAlgn="auto">
              <a:lnSpc>
                <a:spcPct val="80000"/>
              </a:lnSpc>
              <a:spcBef>
                <a:spcPts val="75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СТРУКТУРА НАРКОЛОГИЧЕСКОЙ СЛУЖБЫ МОСКОВСКОЙ ОБЛАСТИ</a:t>
            </a:r>
          </a:p>
          <a:p>
            <a:pPr algn="ctr" fontAlgn="auto">
              <a:lnSpc>
                <a:spcPct val="80000"/>
              </a:lnSpc>
              <a:spcBef>
                <a:spcPts val="75"/>
              </a:spcBef>
              <a:spcAft>
                <a:spcPts val="0"/>
              </a:spcAft>
              <a:defRPr/>
            </a:pPr>
            <a:endParaRPr lang="ru-RU" sz="3600" dirty="0" smtClean="0">
              <a:solidFill>
                <a:srgbClr val="FFFFCC"/>
              </a:solidFill>
              <a:latin typeface="Garamond" panose="02020404030301010803" pitchFamily="18" charset="0"/>
              <a:cs typeface="+mn-cs"/>
            </a:endParaRPr>
          </a:p>
        </p:txBody>
      </p:sp>
      <p:sp>
        <p:nvSpPr>
          <p:cNvPr id="6" name="Полилиния 5"/>
          <p:cNvSpPr/>
          <p:nvPr/>
        </p:nvSpPr>
        <p:spPr bwMode="auto">
          <a:xfrm>
            <a:off x="5004048" y="1376139"/>
            <a:ext cx="2592288" cy="978155"/>
          </a:xfrm>
          <a:custGeom>
            <a:avLst/>
            <a:gdLst>
              <a:gd name="connsiteX0" fmla="*/ 0 w 2455524"/>
              <a:gd name="connsiteY0" fmla="*/ 64781 h 647806"/>
              <a:gd name="connsiteX1" fmla="*/ 64781 w 2455524"/>
              <a:gd name="connsiteY1" fmla="*/ 0 h 647806"/>
              <a:gd name="connsiteX2" fmla="*/ 2390743 w 2455524"/>
              <a:gd name="connsiteY2" fmla="*/ 0 h 647806"/>
              <a:gd name="connsiteX3" fmla="*/ 2455524 w 2455524"/>
              <a:gd name="connsiteY3" fmla="*/ 64781 h 647806"/>
              <a:gd name="connsiteX4" fmla="*/ 2455524 w 2455524"/>
              <a:gd name="connsiteY4" fmla="*/ 583025 h 647806"/>
              <a:gd name="connsiteX5" fmla="*/ 2390743 w 2455524"/>
              <a:gd name="connsiteY5" fmla="*/ 647806 h 647806"/>
              <a:gd name="connsiteX6" fmla="*/ 64781 w 2455524"/>
              <a:gd name="connsiteY6" fmla="*/ 647806 h 647806"/>
              <a:gd name="connsiteX7" fmla="*/ 0 w 2455524"/>
              <a:gd name="connsiteY7" fmla="*/ 583025 h 647806"/>
              <a:gd name="connsiteX8" fmla="*/ 0 w 2455524"/>
              <a:gd name="connsiteY8" fmla="*/ 64781 h 647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5524" h="647806">
                <a:moveTo>
                  <a:pt x="0" y="64781"/>
                </a:moveTo>
                <a:cubicBezTo>
                  <a:pt x="0" y="29003"/>
                  <a:pt x="29003" y="0"/>
                  <a:pt x="64781" y="0"/>
                </a:cubicBezTo>
                <a:lnTo>
                  <a:pt x="2390743" y="0"/>
                </a:lnTo>
                <a:cubicBezTo>
                  <a:pt x="2426521" y="0"/>
                  <a:pt x="2455524" y="29003"/>
                  <a:pt x="2455524" y="64781"/>
                </a:cubicBezTo>
                <a:lnTo>
                  <a:pt x="2455524" y="583025"/>
                </a:lnTo>
                <a:cubicBezTo>
                  <a:pt x="2455524" y="618803"/>
                  <a:pt x="2426521" y="647806"/>
                  <a:pt x="2390743" y="647806"/>
                </a:cubicBezTo>
                <a:lnTo>
                  <a:pt x="64781" y="647806"/>
                </a:lnTo>
                <a:cubicBezTo>
                  <a:pt x="29003" y="647806"/>
                  <a:pt x="0" y="618803"/>
                  <a:pt x="0" y="583025"/>
                </a:cubicBezTo>
                <a:lnTo>
                  <a:pt x="0" y="64781"/>
                </a:lnTo>
                <a:close/>
              </a:path>
            </a:pathLst>
          </a:cu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2">
              <a:hueOff val="-14400000"/>
              <a:satOff val="-60003"/>
              <a:lumOff val="50001"/>
              <a:alphaOff val="0"/>
            </a:schemeClr>
          </a:effectRef>
          <a:fontRef idx="minor">
            <a:schemeClr val="lt1"/>
          </a:fontRef>
        </p:style>
        <p:txBody>
          <a:bodyPr lIns="43739" tIns="35484" rIns="43739" bIns="35484" spcCol="1270" anchor="ctr"/>
          <a:lstStyle/>
          <a:p>
            <a:pPr algn="ctr" defTabSz="5778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СТАЦИОНАРНАЯ СЛУЖБА</a:t>
            </a:r>
            <a:endParaRPr lang="ru-RU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Полилиния 7"/>
          <p:cNvSpPr/>
          <p:nvPr/>
        </p:nvSpPr>
        <p:spPr bwMode="auto">
          <a:xfrm>
            <a:off x="6444208" y="3443851"/>
            <a:ext cx="2554287" cy="1346474"/>
          </a:xfrm>
          <a:custGeom>
            <a:avLst/>
            <a:gdLst>
              <a:gd name="connsiteX0" fmla="*/ 0 w 2641662"/>
              <a:gd name="connsiteY0" fmla="*/ 63981 h 639811"/>
              <a:gd name="connsiteX1" fmla="*/ 63981 w 2641662"/>
              <a:gd name="connsiteY1" fmla="*/ 0 h 639811"/>
              <a:gd name="connsiteX2" fmla="*/ 2577681 w 2641662"/>
              <a:gd name="connsiteY2" fmla="*/ 0 h 639811"/>
              <a:gd name="connsiteX3" fmla="*/ 2641662 w 2641662"/>
              <a:gd name="connsiteY3" fmla="*/ 63981 h 639811"/>
              <a:gd name="connsiteX4" fmla="*/ 2641662 w 2641662"/>
              <a:gd name="connsiteY4" fmla="*/ 575830 h 639811"/>
              <a:gd name="connsiteX5" fmla="*/ 2577681 w 2641662"/>
              <a:gd name="connsiteY5" fmla="*/ 639811 h 639811"/>
              <a:gd name="connsiteX6" fmla="*/ 63981 w 2641662"/>
              <a:gd name="connsiteY6" fmla="*/ 639811 h 639811"/>
              <a:gd name="connsiteX7" fmla="*/ 0 w 2641662"/>
              <a:gd name="connsiteY7" fmla="*/ 575830 h 639811"/>
              <a:gd name="connsiteX8" fmla="*/ 0 w 2641662"/>
              <a:gd name="connsiteY8" fmla="*/ 63981 h 639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1662" h="639811">
                <a:moveTo>
                  <a:pt x="0" y="63981"/>
                </a:moveTo>
                <a:cubicBezTo>
                  <a:pt x="0" y="28645"/>
                  <a:pt x="28645" y="0"/>
                  <a:pt x="63981" y="0"/>
                </a:cubicBezTo>
                <a:lnTo>
                  <a:pt x="2577681" y="0"/>
                </a:lnTo>
                <a:cubicBezTo>
                  <a:pt x="2613017" y="0"/>
                  <a:pt x="2641662" y="28645"/>
                  <a:pt x="2641662" y="63981"/>
                </a:cubicBezTo>
                <a:lnTo>
                  <a:pt x="2641662" y="575830"/>
                </a:lnTo>
                <a:cubicBezTo>
                  <a:pt x="2641662" y="611166"/>
                  <a:pt x="2613017" y="639811"/>
                  <a:pt x="2577681" y="639811"/>
                </a:cubicBezTo>
                <a:lnTo>
                  <a:pt x="63981" y="639811"/>
                </a:lnTo>
                <a:cubicBezTo>
                  <a:pt x="28645" y="639811"/>
                  <a:pt x="0" y="611166"/>
                  <a:pt x="0" y="575830"/>
                </a:cubicBezTo>
                <a:lnTo>
                  <a:pt x="0" y="63981"/>
                </a:lnTo>
                <a:close/>
              </a:path>
            </a:pathLst>
          </a:custGeom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>
              <a:hueOff val="-11200000"/>
              <a:satOff val="-46669"/>
              <a:lumOff val="3889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7314" tIns="37789" rIns="47314" bIns="37789" spcCol="1270" anchor="ctr"/>
          <a:lstStyle/>
          <a:p>
            <a:pPr algn="ctr" defTabSz="6667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2400" dirty="0" smtClean="0">
                <a:cs typeface="Times New Roman" panose="02020603050405020304" pitchFamily="18" charset="0"/>
              </a:rPr>
              <a:t>СТАЦИОНАРНЫЕ ОТДЕЛЕНИЯ</a:t>
            </a:r>
          </a:p>
          <a:p>
            <a:pPr algn="ctr" defTabSz="6667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2400" dirty="0" smtClean="0">
                <a:cs typeface="Times New Roman" panose="02020603050405020304" pitchFamily="18" charset="0"/>
              </a:rPr>
              <a:t>(</a:t>
            </a:r>
            <a:r>
              <a:rPr lang="ru-RU" sz="24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25</a:t>
            </a:r>
            <a:r>
              <a:rPr lang="ru-RU" sz="2400" dirty="0" smtClean="0">
                <a:cs typeface="Times New Roman" panose="02020603050405020304" pitchFamily="18" charset="0"/>
              </a:rPr>
              <a:t> - ПБ и ЦРБ)</a:t>
            </a:r>
            <a:endParaRPr lang="ru-RU" sz="2400" dirty="0">
              <a:cs typeface="Times New Roman" panose="02020603050405020304" pitchFamily="18" charset="0"/>
            </a:endParaRPr>
          </a:p>
        </p:txBody>
      </p:sp>
      <p:sp>
        <p:nvSpPr>
          <p:cNvPr id="17" name="Полилиния 16"/>
          <p:cNvSpPr/>
          <p:nvPr/>
        </p:nvSpPr>
        <p:spPr bwMode="auto">
          <a:xfrm>
            <a:off x="1547664" y="1380988"/>
            <a:ext cx="2698619" cy="973306"/>
          </a:xfrm>
          <a:custGeom>
            <a:avLst/>
            <a:gdLst>
              <a:gd name="connsiteX0" fmla="*/ 0 w 2455524"/>
              <a:gd name="connsiteY0" fmla="*/ 64781 h 647806"/>
              <a:gd name="connsiteX1" fmla="*/ 64781 w 2455524"/>
              <a:gd name="connsiteY1" fmla="*/ 0 h 647806"/>
              <a:gd name="connsiteX2" fmla="*/ 2390743 w 2455524"/>
              <a:gd name="connsiteY2" fmla="*/ 0 h 647806"/>
              <a:gd name="connsiteX3" fmla="*/ 2455524 w 2455524"/>
              <a:gd name="connsiteY3" fmla="*/ 64781 h 647806"/>
              <a:gd name="connsiteX4" fmla="*/ 2455524 w 2455524"/>
              <a:gd name="connsiteY4" fmla="*/ 583025 h 647806"/>
              <a:gd name="connsiteX5" fmla="*/ 2390743 w 2455524"/>
              <a:gd name="connsiteY5" fmla="*/ 647806 h 647806"/>
              <a:gd name="connsiteX6" fmla="*/ 64781 w 2455524"/>
              <a:gd name="connsiteY6" fmla="*/ 647806 h 647806"/>
              <a:gd name="connsiteX7" fmla="*/ 0 w 2455524"/>
              <a:gd name="connsiteY7" fmla="*/ 583025 h 647806"/>
              <a:gd name="connsiteX8" fmla="*/ 0 w 2455524"/>
              <a:gd name="connsiteY8" fmla="*/ 64781 h 647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5524" h="647806">
                <a:moveTo>
                  <a:pt x="0" y="64781"/>
                </a:moveTo>
                <a:cubicBezTo>
                  <a:pt x="0" y="29003"/>
                  <a:pt x="29003" y="0"/>
                  <a:pt x="64781" y="0"/>
                </a:cubicBezTo>
                <a:lnTo>
                  <a:pt x="2390743" y="0"/>
                </a:lnTo>
                <a:cubicBezTo>
                  <a:pt x="2426521" y="0"/>
                  <a:pt x="2455524" y="29003"/>
                  <a:pt x="2455524" y="64781"/>
                </a:cubicBezTo>
                <a:lnTo>
                  <a:pt x="2455524" y="583025"/>
                </a:lnTo>
                <a:cubicBezTo>
                  <a:pt x="2455524" y="618803"/>
                  <a:pt x="2426521" y="647806"/>
                  <a:pt x="2390743" y="647806"/>
                </a:cubicBezTo>
                <a:lnTo>
                  <a:pt x="64781" y="647806"/>
                </a:lnTo>
                <a:cubicBezTo>
                  <a:pt x="29003" y="647806"/>
                  <a:pt x="0" y="618803"/>
                  <a:pt x="0" y="583025"/>
                </a:cubicBezTo>
                <a:lnTo>
                  <a:pt x="0" y="64781"/>
                </a:lnTo>
                <a:close/>
              </a:path>
            </a:pathLst>
          </a:custGeom>
          <a:solidFill>
            <a:srgbClr val="92D050"/>
          </a:solidFill>
          <a:ln w="3175">
            <a:solidFill>
              <a:srgbClr val="000000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3739" tIns="35484" rIns="43739" bIns="35484" spcCol="1270" anchor="ctr"/>
          <a:lstStyle/>
          <a:p>
            <a:pPr algn="ctr" defTabSz="5778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АМБУЛАТОРНАЯ СЛУЖБА</a:t>
            </a:r>
            <a:endParaRPr lang="ru-RU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Полилиния 17"/>
          <p:cNvSpPr/>
          <p:nvPr/>
        </p:nvSpPr>
        <p:spPr bwMode="auto">
          <a:xfrm>
            <a:off x="3563888" y="3757423"/>
            <a:ext cx="2293753" cy="826475"/>
          </a:xfrm>
          <a:custGeom>
            <a:avLst/>
            <a:gdLst>
              <a:gd name="connsiteX0" fmla="*/ 0 w 2641662"/>
              <a:gd name="connsiteY0" fmla="*/ 63981 h 639811"/>
              <a:gd name="connsiteX1" fmla="*/ 63981 w 2641662"/>
              <a:gd name="connsiteY1" fmla="*/ 0 h 639811"/>
              <a:gd name="connsiteX2" fmla="*/ 2577681 w 2641662"/>
              <a:gd name="connsiteY2" fmla="*/ 0 h 639811"/>
              <a:gd name="connsiteX3" fmla="*/ 2641662 w 2641662"/>
              <a:gd name="connsiteY3" fmla="*/ 63981 h 639811"/>
              <a:gd name="connsiteX4" fmla="*/ 2641662 w 2641662"/>
              <a:gd name="connsiteY4" fmla="*/ 575830 h 639811"/>
              <a:gd name="connsiteX5" fmla="*/ 2577681 w 2641662"/>
              <a:gd name="connsiteY5" fmla="*/ 639811 h 639811"/>
              <a:gd name="connsiteX6" fmla="*/ 63981 w 2641662"/>
              <a:gd name="connsiteY6" fmla="*/ 639811 h 639811"/>
              <a:gd name="connsiteX7" fmla="*/ 0 w 2641662"/>
              <a:gd name="connsiteY7" fmla="*/ 575830 h 639811"/>
              <a:gd name="connsiteX8" fmla="*/ 0 w 2641662"/>
              <a:gd name="connsiteY8" fmla="*/ 63981 h 639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1662" h="639811">
                <a:moveTo>
                  <a:pt x="0" y="63981"/>
                </a:moveTo>
                <a:cubicBezTo>
                  <a:pt x="0" y="28645"/>
                  <a:pt x="28645" y="0"/>
                  <a:pt x="63981" y="0"/>
                </a:cubicBezTo>
                <a:lnTo>
                  <a:pt x="2577681" y="0"/>
                </a:lnTo>
                <a:cubicBezTo>
                  <a:pt x="2613017" y="0"/>
                  <a:pt x="2641662" y="28645"/>
                  <a:pt x="2641662" y="63981"/>
                </a:cubicBezTo>
                <a:lnTo>
                  <a:pt x="2641662" y="575830"/>
                </a:lnTo>
                <a:cubicBezTo>
                  <a:pt x="2641662" y="611166"/>
                  <a:pt x="2613017" y="639811"/>
                  <a:pt x="2577681" y="639811"/>
                </a:cubicBezTo>
                <a:lnTo>
                  <a:pt x="63981" y="639811"/>
                </a:lnTo>
                <a:cubicBezTo>
                  <a:pt x="28645" y="639811"/>
                  <a:pt x="0" y="611166"/>
                  <a:pt x="0" y="575830"/>
                </a:cubicBezTo>
                <a:lnTo>
                  <a:pt x="0" y="63981"/>
                </a:lnTo>
                <a:close/>
              </a:path>
            </a:pathLst>
          </a:custGeom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7314" tIns="37789" rIns="47314" bIns="37789" spcCol="1270" anchor="ctr"/>
          <a:lstStyle/>
          <a:p>
            <a:pPr algn="ctr" defTabSz="6667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2400" dirty="0" smtClean="0">
                <a:cs typeface="Times New Roman" panose="02020603050405020304" pitchFamily="18" charset="0"/>
              </a:rPr>
              <a:t>ДИСПАНСЕРЫ (</a:t>
            </a:r>
            <a:r>
              <a:rPr lang="ru-RU" sz="24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9</a:t>
            </a:r>
            <a:r>
              <a:rPr lang="ru-RU" sz="2400" dirty="0" smtClean="0">
                <a:cs typeface="Times New Roman" panose="02020603050405020304" pitchFamily="18" charset="0"/>
              </a:rPr>
              <a:t>)</a:t>
            </a:r>
            <a:endParaRPr lang="ru-RU" sz="2400" dirty="0">
              <a:cs typeface="Times New Roman" panose="02020603050405020304" pitchFamily="18" charset="0"/>
            </a:endParaRPr>
          </a:p>
        </p:txBody>
      </p:sp>
      <p:sp>
        <p:nvSpPr>
          <p:cNvPr id="19" name="Полилиния 18"/>
          <p:cNvSpPr/>
          <p:nvPr/>
        </p:nvSpPr>
        <p:spPr bwMode="auto">
          <a:xfrm>
            <a:off x="160069" y="3443851"/>
            <a:ext cx="2554288" cy="1346474"/>
          </a:xfrm>
          <a:custGeom>
            <a:avLst/>
            <a:gdLst>
              <a:gd name="connsiteX0" fmla="*/ 0 w 2641662"/>
              <a:gd name="connsiteY0" fmla="*/ 63981 h 639811"/>
              <a:gd name="connsiteX1" fmla="*/ 63981 w 2641662"/>
              <a:gd name="connsiteY1" fmla="*/ 0 h 639811"/>
              <a:gd name="connsiteX2" fmla="*/ 2577681 w 2641662"/>
              <a:gd name="connsiteY2" fmla="*/ 0 h 639811"/>
              <a:gd name="connsiteX3" fmla="*/ 2641662 w 2641662"/>
              <a:gd name="connsiteY3" fmla="*/ 63981 h 639811"/>
              <a:gd name="connsiteX4" fmla="*/ 2641662 w 2641662"/>
              <a:gd name="connsiteY4" fmla="*/ 575830 h 639811"/>
              <a:gd name="connsiteX5" fmla="*/ 2577681 w 2641662"/>
              <a:gd name="connsiteY5" fmla="*/ 639811 h 639811"/>
              <a:gd name="connsiteX6" fmla="*/ 63981 w 2641662"/>
              <a:gd name="connsiteY6" fmla="*/ 639811 h 639811"/>
              <a:gd name="connsiteX7" fmla="*/ 0 w 2641662"/>
              <a:gd name="connsiteY7" fmla="*/ 575830 h 639811"/>
              <a:gd name="connsiteX8" fmla="*/ 0 w 2641662"/>
              <a:gd name="connsiteY8" fmla="*/ 63981 h 639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1662" h="639811">
                <a:moveTo>
                  <a:pt x="0" y="63981"/>
                </a:moveTo>
                <a:cubicBezTo>
                  <a:pt x="0" y="28645"/>
                  <a:pt x="28645" y="0"/>
                  <a:pt x="63981" y="0"/>
                </a:cubicBezTo>
                <a:lnTo>
                  <a:pt x="2577681" y="0"/>
                </a:lnTo>
                <a:cubicBezTo>
                  <a:pt x="2613017" y="0"/>
                  <a:pt x="2641662" y="28645"/>
                  <a:pt x="2641662" y="63981"/>
                </a:cubicBezTo>
                <a:lnTo>
                  <a:pt x="2641662" y="575830"/>
                </a:lnTo>
                <a:cubicBezTo>
                  <a:pt x="2641662" y="611166"/>
                  <a:pt x="2613017" y="639811"/>
                  <a:pt x="2577681" y="639811"/>
                </a:cubicBezTo>
                <a:lnTo>
                  <a:pt x="63981" y="639811"/>
                </a:lnTo>
                <a:cubicBezTo>
                  <a:pt x="28645" y="639811"/>
                  <a:pt x="0" y="611166"/>
                  <a:pt x="0" y="575830"/>
                </a:cubicBezTo>
                <a:lnTo>
                  <a:pt x="0" y="63981"/>
                </a:lnTo>
                <a:close/>
              </a:path>
            </a:pathLst>
          </a:custGeom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>
              <a:hueOff val="-3200000"/>
              <a:satOff val="-13334"/>
              <a:lumOff val="11111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7314" tIns="37789" rIns="47314" bIns="37789" spcCol="1270" anchor="ctr"/>
          <a:lstStyle/>
          <a:p>
            <a:pPr algn="ctr" defTabSz="6667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2400" dirty="0" smtClean="0">
                <a:cs typeface="Times New Roman" panose="02020603050405020304" pitchFamily="18" charset="0"/>
              </a:rPr>
              <a:t>ДИСПАНСЕРНЫЕ ОТДЕЛЕНИЯ</a:t>
            </a:r>
          </a:p>
          <a:p>
            <a:pPr algn="ctr" defTabSz="6667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2400" dirty="0" smtClean="0">
                <a:cs typeface="Times New Roman" panose="02020603050405020304" pitchFamily="18" charset="0"/>
              </a:rPr>
              <a:t>(</a:t>
            </a:r>
            <a:r>
              <a:rPr lang="ru-RU" sz="24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19</a:t>
            </a:r>
            <a:r>
              <a:rPr lang="ru-RU" sz="2400" dirty="0" smtClean="0">
                <a:cs typeface="Times New Roman" panose="02020603050405020304" pitchFamily="18" charset="0"/>
              </a:rPr>
              <a:t> - ПБ и ЦРБ)</a:t>
            </a:r>
            <a:endParaRPr lang="ru-RU" sz="2400" dirty="0">
              <a:cs typeface="Times New Roman" panose="02020603050405020304" pitchFamily="18" charset="0"/>
            </a:endParaRPr>
          </a:p>
        </p:txBody>
      </p:sp>
      <p:sp>
        <p:nvSpPr>
          <p:cNvPr id="20" name="Полилиния 19"/>
          <p:cNvSpPr/>
          <p:nvPr/>
        </p:nvSpPr>
        <p:spPr bwMode="auto">
          <a:xfrm>
            <a:off x="1674537" y="5326521"/>
            <a:ext cx="2543176" cy="820260"/>
          </a:xfrm>
          <a:custGeom>
            <a:avLst/>
            <a:gdLst>
              <a:gd name="connsiteX0" fmla="*/ 0 w 2641662"/>
              <a:gd name="connsiteY0" fmla="*/ 63981 h 639811"/>
              <a:gd name="connsiteX1" fmla="*/ 63981 w 2641662"/>
              <a:gd name="connsiteY1" fmla="*/ 0 h 639811"/>
              <a:gd name="connsiteX2" fmla="*/ 2577681 w 2641662"/>
              <a:gd name="connsiteY2" fmla="*/ 0 h 639811"/>
              <a:gd name="connsiteX3" fmla="*/ 2641662 w 2641662"/>
              <a:gd name="connsiteY3" fmla="*/ 63981 h 639811"/>
              <a:gd name="connsiteX4" fmla="*/ 2641662 w 2641662"/>
              <a:gd name="connsiteY4" fmla="*/ 575830 h 639811"/>
              <a:gd name="connsiteX5" fmla="*/ 2577681 w 2641662"/>
              <a:gd name="connsiteY5" fmla="*/ 639811 h 639811"/>
              <a:gd name="connsiteX6" fmla="*/ 63981 w 2641662"/>
              <a:gd name="connsiteY6" fmla="*/ 639811 h 639811"/>
              <a:gd name="connsiteX7" fmla="*/ 0 w 2641662"/>
              <a:gd name="connsiteY7" fmla="*/ 575830 h 639811"/>
              <a:gd name="connsiteX8" fmla="*/ 0 w 2641662"/>
              <a:gd name="connsiteY8" fmla="*/ 63981 h 639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1662" h="639811">
                <a:moveTo>
                  <a:pt x="0" y="63981"/>
                </a:moveTo>
                <a:cubicBezTo>
                  <a:pt x="0" y="28645"/>
                  <a:pt x="28645" y="0"/>
                  <a:pt x="63981" y="0"/>
                </a:cubicBezTo>
                <a:lnTo>
                  <a:pt x="2577681" y="0"/>
                </a:lnTo>
                <a:cubicBezTo>
                  <a:pt x="2613017" y="0"/>
                  <a:pt x="2641662" y="28645"/>
                  <a:pt x="2641662" y="63981"/>
                </a:cubicBezTo>
                <a:lnTo>
                  <a:pt x="2641662" y="575830"/>
                </a:lnTo>
                <a:cubicBezTo>
                  <a:pt x="2641662" y="611166"/>
                  <a:pt x="2613017" y="639811"/>
                  <a:pt x="2577681" y="639811"/>
                </a:cubicBezTo>
                <a:lnTo>
                  <a:pt x="63981" y="639811"/>
                </a:lnTo>
                <a:cubicBezTo>
                  <a:pt x="28645" y="639811"/>
                  <a:pt x="0" y="611166"/>
                  <a:pt x="0" y="575830"/>
                </a:cubicBezTo>
                <a:lnTo>
                  <a:pt x="0" y="63981"/>
                </a:lnTo>
                <a:close/>
              </a:path>
            </a:pathLst>
          </a:custGeom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>
              <a:hueOff val="-4800000"/>
              <a:satOff val="-20001"/>
              <a:lumOff val="1666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7314" tIns="37789" rIns="47314" bIns="37789" spcCol="1270" anchor="ctr"/>
          <a:lstStyle/>
          <a:p>
            <a:pPr algn="ctr" defTabSz="6667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2400" dirty="0" smtClean="0">
                <a:cs typeface="Times New Roman" panose="02020603050405020304" pitchFamily="18" charset="0"/>
              </a:rPr>
              <a:t>КАБИНЕТЫ (</a:t>
            </a:r>
            <a:r>
              <a:rPr lang="ru-RU" sz="24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30</a:t>
            </a:r>
            <a:r>
              <a:rPr lang="ru-RU" sz="2400" dirty="0" smtClean="0">
                <a:cs typeface="Times New Roman" panose="02020603050405020304" pitchFamily="18" charset="0"/>
              </a:rPr>
              <a:t>)</a:t>
            </a:r>
            <a:endParaRPr lang="ru-RU" sz="2400" dirty="0">
              <a:cs typeface="Times New Roman" panose="02020603050405020304" pitchFamily="18" charset="0"/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>
            <a:off x="4067943" y="2483400"/>
            <a:ext cx="149769" cy="1161624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ый треугольник 20"/>
          <p:cNvSpPr/>
          <p:nvPr/>
        </p:nvSpPr>
        <p:spPr>
          <a:xfrm>
            <a:off x="7164288" y="2521526"/>
            <a:ext cx="155162" cy="847691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ый треугольник 21"/>
          <p:cNvSpPr/>
          <p:nvPr/>
        </p:nvSpPr>
        <p:spPr>
          <a:xfrm flipH="1">
            <a:off x="1789505" y="2514971"/>
            <a:ext cx="144018" cy="847691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ый треугольник 24"/>
          <p:cNvSpPr/>
          <p:nvPr/>
        </p:nvSpPr>
        <p:spPr>
          <a:xfrm flipH="1">
            <a:off x="5111532" y="2514971"/>
            <a:ext cx="157575" cy="1130053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2946125" y="2863087"/>
            <a:ext cx="162498" cy="2258668"/>
          </a:xfrm>
          <a:prstGeom prst="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55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496944" cy="5112568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0070C0"/>
                </a:solidFill>
              </a:rPr>
              <a:t>БЛАГОДАРЮ </a:t>
            </a:r>
            <a:br>
              <a:rPr lang="ru-RU" sz="8000" b="1" dirty="0" smtClean="0">
                <a:solidFill>
                  <a:srgbClr val="0070C0"/>
                </a:solidFill>
              </a:rPr>
            </a:br>
            <a:r>
              <a:rPr lang="ru-RU" sz="8000" b="1" dirty="0" smtClean="0">
                <a:solidFill>
                  <a:srgbClr val="0070C0"/>
                </a:solidFill>
              </a:rPr>
              <a:t>                 ЗА </a:t>
            </a:r>
            <a:br>
              <a:rPr lang="ru-RU" sz="8000" b="1" dirty="0" smtClean="0">
                <a:solidFill>
                  <a:srgbClr val="0070C0"/>
                </a:solidFill>
              </a:rPr>
            </a:br>
            <a:r>
              <a:rPr lang="ru-RU" sz="8000" b="1" dirty="0" smtClean="0">
                <a:solidFill>
                  <a:srgbClr val="0070C0"/>
                </a:solidFill>
              </a:rPr>
              <a:t>             ВНИМАНИЕ!</a:t>
            </a:r>
            <a:endParaRPr lang="ru-RU" sz="8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7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7"/>
            <a:ext cx="9144000" cy="543593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effectLst/>
                <a:latin typeface="+mn-lt"/>
              </a:rPr>
              <a:t>ЗАРЕГИСТРИРОВАННЫЕ ПАЦИЕНТЫ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graphicFrame>
        <p:nvGraphicFramePr>
          <p:cNvPr id="2" name="Object 11"/>
          <p:cNvGraphicFramePr>
            <a:graphicFrameLocks noChangeAspect="1"/>
          </p:cNvGraphicFramePr>
          <p:nvPr>
            <p:extLst/>
          </p:nvPr>
        </p:nvGraphicFramePr>
        <p:xfrm>
          <a:off x="1979712" y="1052736"/>
          <a:ext cx="554461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990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2"/>
          <p:cNvGraphicFramePr>
            <a:graphicFrameLocks/>
          </p:cNvGraphicFramePr>
          <p:nvPr>
            <p:extLst/>
          </p:nvPr>
        </p:nvGraphicFramePr>
        <p:xfrm>
          <a:off x="0" y="796925"/>
          <a:ext cx="9129713" cy="5975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243" name="Прямоугольник 3"/>
          <p:cNvSpPr>
            <a:spLocks noChangeArrowheads="1"/>
          </p:cNvSpPr>
          <p:nvPr/>
        </p:nvSpPr>
        <p:spPr bwMode="auto">
          <a:xfrm>
            <a:off x="0" y="332656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ru-RU" sz="3600" dirty="0">
                <a:solidFill>
                  <a:srgbClr val="002060"/>
                </a:solidFill>
              </a:rPr>
              <a:t>ОБЩАЯ </a:t>
            </a:r>
            <a:r>
              <a:rPr lang="ru-RU" sz="3600" dirty="0" smtClean="0">
                <a:solidFill>
                  <a:srgbClr val="002060"/>
                </a:solidFill>
              </a:rPr>
              <a:t>ЗАБОЛЕВАЕМОСТЬ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S Gothic" pitchFamily="49" charset="-128"/>
                <a:cs typeface="Times New Roman" pitchFamily="18" charset="0"/>
              </a:rPr>
              <a:t>(</a:t>
            </a:r>
            <a:r>
              <a:rPr lang="ru-RU" alt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S Gothic" pitchFamily="49" charset="-128"/>
                <a:cs typeface="Times New Roman" pitchFamily="18" charset="0"/>
              </a:rPr>
              <a:t>на 100 тыс</a:t>
            </a:r>
            <a: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S Gothic" pitchFamily="49" charset="-128"/>
                <a:cs typeface="Times New Roman" pitchFamily="18" charset="0"/>
              </a:rPr>
              <a:t>.)</a:t>
            </a:r>
            <a:endParaRPr lang="ru-RU" alt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MS Gothic" pitchFamily="49" charset="-128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3789040"/>
            <a:ext cx="5832648" cy="79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2060"/>
                </a:solidFill>
                <a:latin typeface="Calibri" panose="020F0502020204030204" pitchFamily="34" charset="0"/>
                <a:ea typeface="MS Gothic" charset="-128"/>
              </a:rPr>
              <a:t>НАРКОЛОГИЧЕСКИЕ РАССТРОЙСТВА В ЦЕЛОМ</a:t>
            </a:r>
            <a:endParaRPr lang="ru-RU" sz="2800" dirty="0">
              <a:solidFill>
                <a:srgbClr val="002060"/>
              </a:solidFill>
              <a:latin typeface="Calibri" panose="020F0502020204030204" pitchFamily="34" charset="0"/>
              <a:ea typeface="MS Gothic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49128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8198067"/>
              </p:ext>
            </p:extLst>
          </p:nvPr>
        </p:nvGraphicFramePr>
        <p:xfrm>
          <a:off x="-13498" y="1124744"/>
          <a:ext cx="9147973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63888" y="4077072"/>
            <a:ext cx="2390056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2060"/>
                </a:solidFill>
                <a:latin typeface="Calibri" panose="020F0502020204030204" pitchFamily="34" charset="0"/>
                <a:ea typeface="MS Gothic" charset="-128"/>
              </a:rPr>
              <a:t>АЛКОГОЛИЗМ</a:t>
            </a:r>
            <a:endParaRPr lang="ru-RU" sz="2800" dirty="0">
              <a:solidFill>
                <a:srgbClr val="002060"/>
              </a:solidFill>
              <a:latin typeface="Calibri" panose="020F0502020204030204" pitchFamily="34" charset="0"/>
              <a:ea typeface="MS Gothic" charset="-128"/>
            </a:endParaRPr>
          </a:p>
        </p:txBody>
      </p:sp>
      <p:sp>
        <p:nvSpPr>
          <p:cNvPr id="8197" name="Прямоугольник 3"/>
          <p:cNvSpPr>
            <a:spLocks noChangeArrowheads="1"/>
          </p:cNvSpPr>
          <p:nvPr/>
        </p:nvSpPr>
        <p:spPr bwMode="auto">
          <a:xfrm>
            <a:off x="0" y="332656"/>
            <a:ext cx="914400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None/>
              <a:defRPr/>
            </a:pPr>
            <a:r>
              <a:rPr lang="ru-RU" sz="3600" dirty="0">
                <a:solidFill>
                  <a:srgbClr val="002060"/>
                </a:solidFill>
              </a:rPr>
              <a:t>ОБЩАЯ </a:t>
            </a:r>
            <a:r>
              <a:rPr lang="ru-RU" sz="3600" dirty="0" smtClean="0">
                <a:solidFill>
                  <a:srgbClr val="002060"/>
                </a:solidFill>
              </a:rPr>
              <a:t>ЗАБОЛЕВАЕМОСТЬ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S Gothic" pitchFamily="49" charset="-128"/>
                <a:cs typeface="Times New Roman" pitchFamily="18" charset="0"/>
              </a:rPr>
              <a:t>(на </a:t>
            </a:r>
            <a:r>
              <a:rPr lang="ru-RU" alt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S Gothic" pitchFamily="49" charset="-128"/>
                <a:cs typeface="Times New Roman" pitchFamily="18" charset="0"/>
              </a:rPr>
              <a:t>100 тыс</a:t>
            </a:r>
            <a: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S Gothic" pitchFamily="49" charset="-128"/>
                <a:cs typeface="Times New Roman" pitchFamily="18" charset="0"/>
              </a:rPr>
              <a:t>.)</a:t>
            </a:r>
            <a:endParaRPr lang="ru-RU" alt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MS Gothic" pitchFamily="49" charset="-128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13318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2"/>
          <p:cNvGraphicFramePr>
            <a:graphicFrameLocks/>
          </p:cNvGraphicFramePr>
          <p:nvPr>
            <p:extLst/>
          </p:nvPr>
        </p:nvGraphicFramePr>
        <p:xfrm>
          <a:off x="0" y="796925"/>
          <a:ext cx="9129713" cy="5975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243" name="Прямоугольник 3"/>
          <p:cNvSpPr>
            <a:spLocks noChangeArrowheads="1"/>
          </p:cNvSpPr>
          <p:nvPr/>
        </p:nvSpPr>
        <p:spPr bwMode="auto">
          <a:xfrm>
            <a:off x="0" y="332656"/>
            <a:ext cx="916220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ru-RU" sz="3600" dirty="0">
                <a:solidFill>
                  <a:srgbClr val="002060"/>
                </a:solidFill>
              </a:rPr>
              <a:t>ОБЩАЯ </a:t>
            </a:r>
            <a:r>
              <a:rPr lang="ru-RU" sz="3600" dirty="0" smtClean="0">
                <a:solidFill>
                  <a:srgbClr val="002060"/>
                </a:solidFill>
              </a:rPr>
              <a:t>ЗАБОЛЕВАЕМОСТЬ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S Gothic" pitchFamily="49" charset="-128"/>
                <a:cs typeface="Times New Roman" pitchFamily="18" charset="0"/>
              </a:rPr>
              <a:t>(на 100 тыс</a:t>
            </a:r>
            <a: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S Gothic" pitchFamily="49" charset="-128"/>
                <a:cs typeface="Times New Roman" pitchFamily="18" charset="0"/>
              </a:rPr>
              <a:t>.)</a:t>
            </a:r>
            <a:endParaRPr lang="ru-RU" alt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MS Gothic" pitchFamily="49" charset="-128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3140968"/>
            <a:ext cx="3312368" cy="451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2060"/>
                </a:solidFill>
                <a:latin typeface="Calibri" panose="020F0502020204030204" pitchFamily="34" charset="0"/>
                <a:ea typeface="MS Gothic" charset="-128"/>
              </a:rPr>
              <a:t>НАРКОМАНИИ</a:t>
            </a:r>
            <a:endParaRPr lang="ru-RU" sz="2800" dirty="0">
              <a:solidFill>
                <a:srgbClr val="002060"/>
              </a:solidFill>
              <a:latin typeface="Calibri" panose="020F0502020204030204" pitchFamily="34" charset="0"/>
              <a:ea typeface="MS Gothic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39841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8273882"/>
              </p:ext>
            </p:extLst>
          </p:nvPr>
        </p:nvGraphicFramePr>
        <p:xfrm>
          <a:off x="0" y="898525"/>
          <a:ext cx="9117013" cy="5975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35696" y="4077072"/>
            <a:ext cx="5832648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2060"/>
                </a:solidFill>
                <a:latin typeface="+mn-lt"/>
                <a:ea typeface="MS Gothic" charset="-128"/>
                <a:cs typeface="+mn-cs"/>
              </a:rPr>
              <a:t>НАРКОЛОГИЧЕСКИЕ РАССТРОЙСТВА В ЦЕЛОМ</a:t>
            </a:r>
            <a:endParaRPr lang="ru-RU" sz="2800" dirty="0">
              <a:solidFill>
                <a:srgbClr val="002060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8197" name="Прямоугольник 3"/>
          <p:cNvSpPr>
            <a:spLocks noChangeArrowheads="1"/>
          </p:cNvSpPr>
          <p:nvPr/>
        </p:nvSpPr>
        <p:spPr bwMode="auto">
          <a:xfrm>
            <a:off x="0" y="332656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sz="3600" dirty="0">
                <a:solidFill>
                  <a:srgbClr val="002060"/>
                </a:solidFill>
              </a:rPr>
              <a:t>ПЕРВИЧНАЯ </a:t>
            </a:r>
            <a:r>
              <a:rPr lang="ru-RU" sz="3600" dirty="0" smtClean="0">
                <a:solidFill>
                  <a:srgbClr val="002060"/>
                </a:solidFill>
              </a:rPr>
              <a:t>ЗАБОЛЕВАЕМОСТЬ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MS Gothic" pitchFamily="49" charset="-128"/>
                <a:cs typeface="Times New Roman" pitchFamily="18" charset="0"/>
              </a:rPr>
              <a:t>(на 100 тыс.)</a:t>
            </a:r>
            <a:endParaRPr lang="ru-RU" altLang="ru-RU" sz="2400" dirty="0" smtClean="0">
              <a:solidFill>
                <a:srgbClr val="002060"/>
              </a:solidFill>
              <a:latin typeface="+mn-lt"/>
              <a:ea typeface="MS Gothic" pitchFamily="49" charset="-128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11039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014324"/>
              </p:ext>
            </p:extLst>
          </p:nvPr>
        </p:nvGraphicFramePr>
        <p:xfrm>
          <a:off x="0" y="882650"/>
          <a:ext cx="9134475" cy="5975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694112" y="4293096"/>
            <a:ext cx="2390056" cy="445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2060"/>
                </a:solidFill>
                <a:latin typeface="+mn-lt"/>
                <a:ea typeface="MS Gothic" charset="-128"/>
                <a:cs typeface="+mn-cs"/>
              </a:rPr>
              <a:t>АЛКОГОЛИЗМ</a:t>
            </a:r>
            <a:endParaRPr lang="ru-RU" sz="2800" dirty="0">
              <a:solidFill>
                <a:srgbClr val="002060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8197" name="Прямоугольник 3"/>
          <p:cNvSpPr>
            <a:spLocks noChangeArrowheads="1"/>
          </p:cNvSpPr>
          <p:nvPr/>
        </p:nvSpPr>
        <p:spPr bwMode="auto">
          <a:xfrm>
            <a:off x="0" y="332656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sz="3600" dirty="0">
                <a:solidFill>
                  <a:srgbClr val="002060"/>
                </a:solidFill>
              </a:rPr>
              <a:t>ПЕРВИЧНАЯ </a:t>
            </a:r>
            <a:r>
              <a:rPr lang="ru-RU" sz="3600" dirty="0" smtClean="0">
                <a:solidFill>
                  <a:srgbClr val="002060"/>
                </a:solidFill>
              </a:rPr>
              <a:t>ЗАБОЛЕВАЕМОСТЬ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S Gothic" pitchFamily="49" charset="-128"/>
                <a:cs typeface="Times New Roman" pitchFamily="18" charset="0"/>
              </a:rPr>
              <a:t>(на 100 тыс</a:t>
            </a:r>
            <a: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S Gothic" pitchFamily="49" charset="-128"/>
                <a:cs typeface="Times New Roman" pitchFamily="18" charset="0"/>
              </a:rPr>
              <a:t>.)</a:t>
            </a:r>
            <a:endParaRPr lang="ru-RU" alt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MS Gothic" pitchFamily="49" charset="-128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32517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1602895"/>
              </p:ext>
            </p:extLst>
          </p:nvPr>
        </p:nvGraphicFramePr>
        <p:xfrm>
          <a:off x="0" y="898525"/>
          <a:ext cx="9117013" cy="5975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694112" y="2924944"/>
            <a:ext cx="2606080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2060"/>
                </a:solidFill>
                <a:latin typeface="+mn-lt"/>
                <a:ea typeface="MS Gothic" charset="-128"/>
                <a:cs typeface="+mn-cs"/>
              </a:rPr>
              <a:t>НАРКОМАНИИ</a:t>
            </a:r>
            <a:endParaRPr lang="ru-RU" sz="2800" dirty="0">
              <a:solidFill>
                <a:srgbClr val="002060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8197" name="Прямоугольник 3"/>
          <p:cNvSpPr>
            <a:spLocks noChangeArrowheads="1"/>
          </p:cNvSpPr>
          <p:nvPr/>
        </p:nvSpPr>
        <p:spPr bwMode="auto">
          <a:xfrm>
            <a:off x="0" y="332656"/>
            <a:ext cx="91676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sz="3600" dirty="0">
                <a:solidFill>
                  <a:srgbClr val="002060"/>
                </a:solidFill>
              </a:rPr>
              <a:t>ПЕРВИЧНАЯ </a:t>
            </a:r>
            <a:r>
              <a:rPr lang="ru-RU" sz="3600" dirty="0" smtClean="0">
                <a:solidFill>
                  <a:srgbClr val="002060"/>
                </a:solidFill>
              </a:rPr>
              <a:t>ЗАБОЛЕВАЕМОСТЬ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MS Gothic" pitchFamily="49" charset="-128"/>
                <a:cs typeface="Times New Roman" pitchFamily="18" charset="0"/>
              </a:rPr>
              <a:t>(на 100 тыс.)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79871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5"/>
</p:tagLst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3649</TotalTime>
  <Words>255</Words>
  <Application>Microsoft Office PowerPoint</Application>
  <PresentationFormat>Экран (4:3)</PresentationFormat>
  <Paragraphs>116</Paragraphs>
  <Slides>20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MS Gothic</vt:lpstr>
      <vt:lpstr>Arial</vt:lpstr>
      <vt:lpstr>Calibri</vt:lpstr>
      <vt:lpstr>Calibri Light</vt:lpstr>
      <vt:lpstr>Garamond</vt:lpstr>
      <vt:lpstr>Times New Roman</vt:lpstr>
      <vt:lpstr>Verdana</vt:lpstr>
      <vt:lpstr>Office Theme</vt:lpstr>
      <vt:lpstr>НАРКОЛОГИЧЕСКАЯ СИТУАЦИЯ  В МОСКОВСКОЙ ОБЛАСТИ</vt:lpstr>
      <vt:lpstr>Презентация PowerPoint</vt:lpstr>
      <vt:lpstr>ЗАРЕГИСТРИРОВАННЫЕ ПАЦИЕНТЫ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КОЛИЧЕСТВО ПАЦИЕНТОВ,  ПРОЛЕЧЕННЫХ АМБУЛАТОРНО</vt:lpstr>
      <vt:lpstr>КОЛИЧЕСТВО ПАЦИЕНТОВ,  ПРОЛЕЧЕННЫХ В СТАЦИОНАРЕ</vt:lpstr>
      <vt:lpstr>ЦЕЛЕВЫЕ ИНДИКАТОРЫ</vt:lpstr>
      <vt:lpstr>Презентация PowerPoint</vt:lpstr>
      <vt:lpstr>Презентация PowerPoint</vt:lpstr>
      <vt:lpstr>ЧИСЛО ПОВТОРНЫХ ГОСПИТАЛИЗАЦИЙ  С ДИАГНОЗОМ «АЛКОГОЛИЗМ» (%)</vt:lpstr>
      <vt:lpstr>Презентация PowerPoint</vt:lpstr>
      <vt:lpstr>Презентация PowerPoint</vt:lpstr>
      <vt:lpstr>ЧИСЛО ПОВТОРНЫХ ГОСПИТАЛИЗАЦИЙ ПРИ НАРКОМАНИИ (%)</vt:lpstr>
      <vt:lpstr>ЗАДАЧИ</vt:lpstr>
      <vt:lpstr>БЛАГОДАРЮ                   ЗА              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</dc:title>
  <dc:creator>Vitalii Kholdin</dc:creator>
  <cp:lastModifiedBy>Vitalii Kholdin</cp:lastModifiedBy>
  <cp:revision>173</cp:revision>
  <dcterms:created xsi:type="dcterms:W3CDTF">2016-05-14T11:40:49Z</dcterms:created>
  <dcterms:modified xsi:type="dcterms:W3CDTF">2017-07-26T08:58:48Z</dcterms:modified>
</cp:coreProperties>
</file>