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6"/>
  </p:notesMasterIdLst>
  <p:sldIdLst>
    <p:sldId id="322" r:id="rId2"/>
    <p:sldId id="364" r:id="rId3"/>
    <p:sldId id="363" r:id="rId4"/>
    <p:sldId id="365" r:id="rId5"/>
    <p:sldId id="335" r:id="rId6"/>
    <p:sldId id="334" r:id="rId7"/>
    <p:sldId id="366" r:id="rId8"/>
    <p:sldId id="325" r:id="rId9"/>
    <p:sldId id="305" r:id="rId10"/>
    <p:sldId id="306" r:id="rId11"/>
    <p:sldId id="307" r:id="rId12"/>
    <p:sldId id="308" r:id="rId13"/>
    <p:sldId id="337" r:id="rId14"/>
    <p:sldId id="261" r:id="rId15"/>
    <p:sldId id="341" r:id="rId16"/>
    <p:sldId id="262" r:id="rId17"/>
    <p:sldId id="345" r:id="rId18"/>
    <p:sldId id="268" r:id="rId19"/>
    <p:sldId id="269" r:id="rId20"/>
    <p:sldId id="272" r:id="rId21"/>
    <p:sldId id="273" r:id="rId22"/>
    <p:sldId id="276" r:id="rId23"/>
    <p:sldId id="339" r:id="rId24"/>
    <p:sldId id="351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60" r:id="rId33"/>
    <p:sldId id="367" r:id="rId34"/>
    <p:sldId id="282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</p:showPr>
  <p:clrMru>
    <a:srgbClr val="4212F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5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4317032040472334E-2"/>
          <c:y val="3.4210526315789476E-2"/>
          <c:w val="0.91568296795952786"/>
          <c:h val="0.68947368421052713"/>
        </c:manualLayout>
      </c:layout>
      <c:bar3DChart>
        <c:barDir val="col"/>
        <c:grouping val="clustered"/>
        <c:gapDepth val="0"/>
        <c:shape val="box"/>
        <c:axId val="61386112"/>
        <c:axId val="62243968"/>
        <c:axId val="0"/>
      </c:bar3DChart>
      <c:catAx>
        <c:axId val="61386112"/>
        <c:scaling>
          <c:orientation val="minMax"/>
        </c:scaling>
        <c:axPos val="b"/>
        <c:numFmt formatCode="General" sourceLinked="1"/>
        <c:tickLblPos val="low"/>
        <c:spPr>
          <a:ln w="22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2243968"/>
        <c:crosses val="autoZero"/>
        <c:auto val="1"/>
        <c:lblAlgn val="ctr"/>
        <c:lblOffset val="100"/>
        <c:tickLblSkip val="1"/>
        <c:tickMarkSkip val="1"/>
      </c:catAx>
      <c:valAx>
        <c:axId val="62243968"/>
        <c:scaling>
          <c:orientation val="minMax"/>
        </c:scaling>
        <c:delete val="1"/>
        <c:axPos val="l"/>
        <c:numFmt formatCode="General" sourceLinked="1"/>
        <c:tickLblPos val="nextTo"/>
        <c:crossAx val="61386112"/>
        <c:crosses val="autoZero"/>
        <c:crossBetween val="between"/>
      </c:valAx>
      <c:spPr>
        <a:noFill/>
        <a:ln w="2540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84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5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6534158958285586E-2"/>
          <c:y val="2.8469612744945812E-2"/>
          <c:w val="0.9284497444633748"/>
          <c:h val="0.68181818181818177"/>
        </c:manualLayout>
      </c:layout>
      <c:bar3DChart>
        <c:barDir val="col"/>
        <c:grouping val="clustered"/>
        <c:gapDepth val="0"/>
        <c:shape val="box"/>
        <c:axId val="75574656"/>
        <c:axId val="75576448"/>
        <c:axId val="0"/>
      </c:bar3DChart>
      <c:catAx>
        <c:axId val="75574656"/>
        <c:scaling>
          <c:orientation val="minMax"/>
        </c:scaling>
        <c:axPos val="b"/>
        <c:numFmt formatCode="General" sourceLinked="1"/>
        <c:tickLblPos val="low"/>
        <c:spPr>
          <a:ln w="22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1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5576448"/>
        <c:crosses val="autoZero"/>
        <c:auto val="1"/>
        <c:lblAlgn val="ctr"/>
        <c:lblOffset val="100"/>
        <c:tickLblSkip val="1"/>
        <c:tickMarkSkip val="1"/>
      </c:catAx>
      <c:valAx>
        <c:axId val="75576448"/>
        <c:scaling>
          <c:orientation val="minMax"/>
        </c:scaling>
        <c:delete val="1"/>
        <c:axPos val="l"/>
        <c:numFmt formatCode="General" sourceLinked="1"/>
        <c:tickLblPos val="nextTo"/>
        <c:crossAx val="755746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5.3236245954692563E-2"/>
          <c:y val="0.83822354472334248"/>
          <c:w val="0.9"/>
          <c:h val="0.14833107949781346"/>
        </c:manualLayout>
      </c:layout>
      <c:spPr>
        <a:noFill/>
        <a:ln w="2244">
          <a:solidFill>
            <a:schemeClr val="tx1"/>
          </a:solidFill>
          <a:prstDash val="solid"/>
        </a:ln>
      </c:spPr>
      <c:txPr>
        <a:bodyPr/>
        <a:lstStyle/>
        <a:p>
          <a:pPr>
            <a:defRPr sz="1121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67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5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4317032040472334E-2"/>
          <c:y val="3.4210526315789476E-2"/>
          <c:w val="0.91568296795952786"/>
          <c:h val="0.68947368421052679"/>
        </c:manualLayout>
      </c:layout>
      <c:bar3DChart>
        <c:barDir val="col"/>
        <c:grouping val="clustered"/>
        <c:gapDepth val="0"/>
        <c:shape val="box"/>
        <c:axId val="75677056"/>
        <c:axId val="75666560"/>
        <c:axId val="0"/>
      </c:bar3DChart>
      <c:catAx>
        <c:axId val="75677056"/>
        <c:scaling>
          <c:orientation val="minMax"/>
        </c:scaling>
        <c:axPos val="b"/>
        <c:numFmt formatCode="General" sourceLinked="1"/>
        <c:tickLblPos val="low"/>
        <c:spPr>
          <a:ln w="22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5666560"/>
        <c:crosses val="autoZero"/>
        <c:auto val="1"/>
        <c:lblAlgn val="ctr"/>
        <c:lblOffset val="100"/>
        <c:tickLblSkip val="1"/>
        <c:tickMarkSkip val="1"/>
      </c:catAx>
      <c:valAx>
        <c:axId val="75666560"/>
        <c:scaling>
          <c:orientation val="minMax"/>
        </c:scaling>
        <c:delete val="1"/>
        <c:axPos val="l"/>
        <c:numFmt formatCode="General" sourceLinked="1"/>
        <c:tickLblPos val="nextTo"/>
        <c:crossAx val="75677056"/>
        <c:crosses val="autoZero"/>
        <c:crossBetween val="between"/>
      </c:valAx>
      <c:spPr>
        <a:noFill/>
        <a:ln w="2540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84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5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6534158958285586E-2"/>
          <c:y val="2.8469612744945812E-2"/>
          <c:w val="0.9284497444633748"/>
          <c:h val="0.68181818181818177"/>
        </c:manualLayout>
      </c:layout>
      <c:bar3DChart>
        <c:barDir val="col"/>
        <c:grouping val="clustered"/>
        <c:gapDepth val="0"/>
        <c:shape val="box"/>
        <c:axId val="76289920"/>
        <c:axId val="76291456"/>
        <c:axId val="0"/>
      </c:bar3DChart>
      <c:catAx>
        <c:axId val="76289920"/>
        <c:scaling>
          <c:orientation val="minMax"/>
        </c:scaling>
        <c:axPos val="b"/>
        <c:numFmt formatCode="General" sourceLinked="1"/>
        <c:tickLblPos val="low"/>
        <c:spPr>
          <a:ln w="22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1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6291456"/>
        <c:crosses val="autoZero"/>
        <c:auto val="1"/>
        <c:lblAlgn val="ctr"/>
        <c:lblOffset val="100"/>
        <c:tickLblSkip val="1"/>
        <c:tickMarkSkip val="1"/>
      </c:catAx>
      <c:valAx>
        <c:axId val="76291456"/>
        <c:scaling>
          <c:orientation val="minMax"/>
        </c:scaling>
        <c:delete val="1"/>
        <c:axPos val="l"/>
        <c:numFmt formatCode="General" sourceLinked="1"/>
        <c:tickLblPos val="nextTo"/>
        <c:crossAx val="762899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5.3236245954692563E-2"/>
          <c:y val="0.83822354472334248"/>
          <c:w val="0.9"/>
          <c:h val="0.14833107949781346"/>
        </c:manualLayout>
      </c:layout>
      <c:spPr>
        <a:noFill/>
        <a:ln w="2244">
          <a:solidFill>
            <a:schemeClr val="tx1"/>
          </a:solidFill>
          <a:prstDash val="solid"/>
        </a:ln>
      </c:spPr>
      <c:txPr>
        <a:bodyPr/>
        <a:lstStyle/>
        <a:p>
          <a:pPr>
            <a:defRPr sz="1121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67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2469135802469126E-2"/>
          <c:y val="7.1255060728744907E-2"/>
          <c:w val="0.64574985418489672"/>
          <c:h val="0.928744939271255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explosion val="25"/>
          <c:dPt>
            <c:idx val="0"/>
            <c:spPr>
              <a:solidFill>
                <a:schemeClr val="bg1">
                  <a:lumMod val="90000"/>
                </a:schemeClr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5.1706583552055992E-2"/>
                  <c:y val="-0.35954885396410524"/>
                </c:manualLayout>
              </c:layout>
              <c:showVal val="1"/>
            </c:dLbl>
            <c:dLbl>
              <c:idx val="1"/>
              <c:layout>
                <c:manualLayout>
                  <c:x val="-2.0481858170506496E-2"/>
                  <c:y val="5.2163856036214103E-2"/>
                </c:manualLayout>
              </c:layout>
              <c:showVal val="1"/>
            </c:dLbl>
            <c:dLbl>
              <c:idx val="3"/>
              <c:layout>
                <c:manualLayout>
                  <c:x val="5.7669327792359289E-2"/>
                  <c:y val="1.3241097899199846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От 18 до 60 лет</c:v>
                </c:pt>
                <c:pt idx="1">
                  <c:v>60 лет и более </c:v>
                </c:pt>
                <c:pt idx="2">
                  <c:v>Дети до 14 лет </c:v>
                </c:pt>
                <c:pt idx="3">
                  <c:v>Подростки 15-17 лет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0.88800000000000001</c:v>
                </c:pt>
                <c:pt idx="1">
                  <c:v>4.3000000000000003E-2</c:v>
                </c:pt>
                <c:pt idx="2" formatCode="0.00%">
                  <c:v>1.4E-2</c:v>
                </c:pt>
                <c:pt idx="3" formatCode="0.00%">
                  <c:v>5.5000000000000014E-2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426837270341299"/>
          <c:y val="0.47791794446746838"/>
          <c:w val="0.33264520754350152"/>
          <c:h val="0.5137994835665803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выявлено</c:v>
                </c:pt>
                <c:pt idx="1">
                  <c:v>обследовано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1579</c:v>
                </c:pt>
                <c:pt idx="1">
                  <c:v>89997</c:v>
                </c:pt>
              </c:numCache>
            </c:numRef>
          </c:val>
        </c:ser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E75C48-8D6E-4733-A433-7DA7C1173402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1FD6A5-D5C4-437F-A6C9-2EC8DA42BEF1}">
      <dgm:prSet phldrT="[Текст]"/>
      <dgm:spPr/>
      <dgm:t>
        <a:bodyPr/>
        <a:lstStyle/>
        <a:p>
          <a:r>
            <a:rPr lang="ru-RU" dirty="0" smtClean="0"/>
            <a:t>Первичная профилактика</a:t>
          </a:r>
          <a:endParaRPr lang="ru-RU" dirty="0"/>
        </a:p>
      </dgm:t>
    </dgm:pt>
    <dgm:pt modelId="{88D21546-083E-4FCE-BC4B-E91A9F9201E5}" type="parTrans" cxnId="{3C6B66C1-1122-42E4-A701-A85BAD426576}">
      <dgm:prSet/>
      <dgm:spPr/>
      <dgm:t>
        <a:bodyPr/>
        <a:lstStyle/>
        <a:p>
          <a:endParaRPr lang="ru-RU"/>
        </a:p>
      </dgm:t>
    </dgm:pt>
    <dgm:pt modelId="{40B81589-A9A5-4DDC-B6B8-D27D2274E16B}" type="sibTrans" cxnId="{3C6B66C1-1122-42E4-A701-A85BAD426576}">
      <dgm:prSet/>
      <dgm:spPr/>
      <dgm:t>
        <a:bodyPr/>
        <a:lstStyle/>
        <a:p>
          <a:endParaRPr lang="ru-RU"/>
        </a:p>
      </dgm:t>
    </dgm:pt>
    <dgm:pt modelId="{5E5BCDF0-7187-4D62-A9C7-44AA052EA5E9}">
      <dgm:prSet phldrT="[Текст]"/>
      <dgm:spPr/>
      <dgm:t>
        <a:bodyPr/>
        <a:lstStyle/>
        <a:p>
          <a:r>
            <a:rPr lang="ru-RU" b="1" i="1" dirty="0" smtClean="0"/>
            <a:t>Объект: </a:t>
          </a:r>
        </a:p>
        <a:p>
          <a:r>
            <a:rPr lang="ru-RU" dirty="0" smtClean="0"/>
            <a:t>Население в целом; организованные коллективы.</a:t>
          </a:r>
        </a:p>
        <a:p>
          <a:endParaRPr lang="ru-RU" dirty="0" smtClean="0"/>
        </a:p>
        <a:p>
          <a:r>
            <a:rPr lang="ru-RU" b="1" i="1" dirty="0" smtClean="0"/>
            <a:t>Определение:</a:t>
          </a:r>
        </a:p>
        <a:p>
          <a:r>
            <a:rPr lang="ru-RU" dirty="0" smtClean="0"/>
            <a:t>Комплекс мероприятий, предупреждающий приобщение к употреблению ПАВ.</a:t>
          </a:r>
        </a:p>
        <a:p>
          <a:endParaRPr lang="ru-RU" dirty="0" smtClean="0"/>
        </a:p>
        <a:p>
          <a:r>
            <a:rPr lang="ru-RU" b="1" i="1" dirty="0" smtClean="0"/>
            <a:t>Цель:</a:t>
          </a:r>
        </a:p>
        <a:p>
          <a:r>
            <a:rPr lang="ru-RU" dirty="0" smtClean="0"/>
            <a:t>Недопущение первой пробы </a:t>
          </a:r>
          <a:r>
            <a:rPr lang="ru-RU" dirty="0" err="1" smtClean="0"/>
            <a:t>психоактивных</a:t>
          </a:r>
          <a:r>
            <a:rPr lang="ru-RU" dirty="0" smtClean="0"/>
            <a:t> веществ.</a:t>
          </a:r>
          <a:endParaRPr lang="ru-RU" dirty="0"/>
        </a:p>
      </dgm:t>
    </dgm:pt>
    <dgm:pt modelId="{4424858B-05A9-42AA-9B2C-82D517331DD3}" type="parTrans" cxnId="{3C138477-7466-46E7-9885-119F59016F03}">
      <dgm:prSet/>
      <dgm:spPr/>
      <dgm:t>
        <a:bodyPr/>
        <a:lstStyle/>
        <a:p>
          <a:endParaRPr lang="ru-RU"/>
        </a:p>
      </dgm:t>
    </dgm:pt>
    <dgm:pt modelId="{DA4F7570-8C75-4BBD-85A4-628FEA0450E9}" type="sibTrans" cxnId="{3C138477-7466-46E7-9885-119F59016F03}">
      <dgm:prSet/>
      <dgm:spPr/>
      <dgm:t>
        <a:bodyPr/>
        <a:lstStyle/>
        <a:p>
          <a:endParaRPr lang="ru-RU"/>
        </a:p>
      </dgm:t>
    </dgm:pt>
    <dgm:pt modelId="{C0163D59-9B8E-4BD5-A6FF-94AB477CDA67}">
      <dgm:prSet phldrT="[Текст]"/>
      <dgm:spPr/>
      <dgm:t>
        <a:bodyPr/>
        <a:lstStyle/>
        <a:p>
          <a:r>
            <a:rPr lang="ru-RU" dirty="0" smtClean="0"/>
            <a:t>Вторичная профилактика</a:t>
          </a:r>
          <a:endParaRPr lang="ru-RU" dirty="0"/>
        </a:p>
      </dgm:t>
    </dgm:pt>
    <dgm:pt modelId="{2EEAC773-9CDA-4C58-982F-7246467AD7C6}" type="parTrans" cxnId="{5FECD4F1-6077-4B27-ADF2-8A49C8F369CA}">
      <dgm:prSet/>
      <dgm:spPr/>
      <dgm:t>
        <a:bodyPr/>
        <a:lstStyle/>
        <a:p>
          <a:endParaRPr lang="ru-RU"/>
        </a:p>
      </dgm:t>
    </dgm:pt>
    <dgm:pt modelId="{1915C513-7B82-493A-9333-15D2BAE08821}" type="sibTrans" cxnId="{5FECD4F1-6077-4B27-ADF2-8A49C8F369CA}">
      <dgm:prSet/>
      <dgm:spPr/>
      <dgm:t>
        <a:bodyPr/>
        <a:lstStyle/>
        <a:p>
          <a:endParaRPr lang="ru-RU"/>
        </a:p>
      </dgm:t>
    </dgm:pt>
    <dgm:pt modelId="{0796A1B6-5481-487C-A60F-53D9A9FFEF57}">
      <dgm:prSet phldrT="[Текст]" custT="1"/>
      <dgm:spPr/>
      <dgm:t>
        <a:bodyPr/>
        <a:lstStyle/>
        <a:p>
          <a:r>
            <a:rPr lang="ru-RU" sz="1400" b="1" i="1" dirty="0" smtClean="0"/>
            <a:t>Объект:</a:t>
          </a:r>
        </a:p>
        <a:p>
          <a:r>
            <a:rPr lang="ru-RU" sz="1400" dirty="0" smtClean="0"/>
            <a:t>Группы риска по </a:t>
          </a:r>
          <a:r>
            <a:rPr lang="ru-RU" sz="1400" dirty="0" err="1" smtClean="0"/>
            <a:t>аддиктивному</a:t>
          </a:r>
          <a:r>
            <a:rPr lang="ru-RU" sz="1400" dirty="0" smtClean="0"/>
            <a:t> поведению.</a:t>
          </a:r>
          <a:endParaRPr lang="ru-RU" sz="1400" dirty="0"/>
        </a:p>
      </dgm:t>
    </dgm:pt>
    <dgm:pt modelId="{67915C7F-BF3B-4419-A9EE-29F47F2A488C}" type="parTrans" cxnId="{924C2F1C-406D-415E-A480-CF7582AB1963}">
      <dgm:prSet/>
      <dgm:spPr/>
      <dgm:t>
        <a:bodyPr/>
        <a:lstStyle/>
        <a:p>
          <a:endParaRPr lang="ru-RU"/>
        </a:p>
      </dgm:t>
    </dgm:pt>
    <dgm:pt modelId="{D9C0EA52-0D51-4326-8DD7-8D68428E275A}" type="sibTrans" cxnId="{924C2F1C-406D-415E-A480-CF7582AB1963}">
      <dgm:prSet/>
      <dgm:spPr/>
      <dgm:t>
        <a:bodyPr/>
        <a:lstStyle/>
        <a:p>
          <a:endParaRPr lang="ru-RU"/>
        </a:p>
      </dgm:t>
    </dgm:pt>
    <dgm:pt modelId="{CBC7466C-287A-4AA7-96CC-4F24A39115EF}">
      <dgm:prSet phldrT="[Текст]"/>
      <dgm:spPr/>
      <dgm:t>
        <a:bodyPr/>
        <a:lstStyle/>
        <a:p>
          <a:r>
            <a:rPr lang="ru-RU" dirty="0" smtClean="0"/>
            <a:t>Третичная профилактика</a:t>
          </a:r>
          <a:endParaRPr lang="ru-RU" dirty="0"/>
        </a:p>
      </dgm:t>
    </dgm:pt>
    <dgm:pt modelId="{FE8BBCBA-CDC7-4D75-BE43-7DDD109C2269}" type="parTrans" cxnId="{77653716-76CC-4214-8161-0B123643B389}">
      <dgm:prSet/>
      <dgm:spPr/>
      <dgm:t>
        <a:bodyPr/>
        <a:lstStyle/>
        <a:p>
          <a:endParaRPr lang="ru-RU"/>
        </a:p>
      </dgm:t>
    </dgm:pt>
    <dgm:pt modelId="{646C0459-CA5B-4EC8-8DCD-857636968E5C}" type="sibTrans" cxnId="{77653716-76CC-4214-8161-0B123643B389}">
      <dgm:prSet/>
      <dgm:spPr/>
      <dgm:t>
        <a:bodyPr/>
        <a:lstStyle/>
        <a:p>
          <a:endParaRPr lang="ru-RU"/>
        </a:p>
      </dgm:t>
    </dgm:pt>
    <dgm:pt modelId="{1ADB6232-AE89-469F-8E0B-B25C4459A555}">
      <dgm:prSet phldrT="[Текст]"/>
      <dgm:spPr/>
      <dgm:t>
        <a:bodyPr/>
        <a:lstStyle/>
        <a:p>
          <a:r>
            <a:rPr lang="ru-RU" b="1" i="1" dirty="0" smtClean="0"/>
            <a:t>Объект:</a:t>
          </a:r>
        </a:p>
        <a:p>
          <a:r>
            <a:rPr lang="ru-RU" dirty="0" smtClean="0"/>
            <a:t>Больные.</a:t>
          </a:r>
        </a:p>
        <a:p>
          <a:endParaRPr lang="ru-RU" dirty="0" smtClean="0"/>
        </a:p>
        <a:p>
          <a:r>
            <a:rPr lang="ru-RU" b="1" i="1" dirty="0" smtClean="0"/>
            <a:t>Определение:</a:t>
          </a:r>
        </a:p>
        <a:p>
          <a:r>
            <a:rPr lang="ru-RU" dirty="0" smtClean="0"/>
            <a:t>Комплекс мероприятий, направленных на предотвращение рецидивов, способствующих восстановлению личностного и социального статуса больного.</a:t>
          </a:r>
        </a:p>
        <a:p>
          <a:endParaRPr lang="ru-RU" dirty="0" smtClean="0"/>
        </a:p>
        <a:p>
          <a:r>
            <a:rPr lang="ru-RU" b="1" i="1" dirty="0" smtClean="0"/>
            <a:t>Цель:</a:t>
          </a:r>
        </a:p>
        <a:p>
          <a:r>
            <a:rPr lang="ru-RU" dirty="0" smtClean="0"/>
            <a:t>Поддержка  лиц в состоянии устойчивой ремиссии</a:t>
          </a:r>
          <a:endParaRPr lang="ru-RU" dirty="0"/>
        </a:p>
      </dgm:t>
    </dgm:pt>
    <dgm:pt modelId="{ABD4EE69-C98D-45AD-9F8F-1A9F7D5E18F8}" type="parTrans" cxnId="{C60DD14A-6975-42E7-BD31-C2C035B007A2}">
      <dgm:prSet/>
      <dgm:spPr/>
      <dgm:t>
        <a:bodyPr/>
        <a:lstStyle/>
        <a:p>
          <a:endParaRPr lang="ru-RU"/>
        </a:p>
      </dgm:t>
    </dgm:pt>
    <dgm:pt modelId="{ABABE113-75CB-4E19-8B7D-7378BE65643E}" type="sibTrans" cxnId="{C60DD14A-6975-42E7-BD31-C2C035B007A2}">
      <dgm:prSet/>
      <dgm:spPr/>
      <dgm:t>
        <a:bodyPr/>
        <a:lstStyle/>
        <a:p>
          <a:endParaRPr lang="ru-RU"/>
        </a:p>
      </dgm:t>
    </dgm:pt>
    <dgm:pt modelId="{5984362B-613F-4991-8320-69482B9287DA}">
      <dgm:prSet phldrT="[Текст]" custT="1"/>
      <dgm:spPr/>
      <dgm:t>
        <a:bodyPr/>
        <a:lstStyle/>
        <a:p>
          <a:r>
            <a:rPr lang="ru-RU" sz="1400" b="1" i="1" dirty="0" smtClean="0"/>
            <a:t>Определение:</a:t>
          </a:r>
        </a:p>
        <a:p>
          <a:r>
            <a:rPr lang="ru-RU" sz="1400" dirty="0" smtClean="0"/>
            <a:t>Комплекс мероприятий, предупреждающих формирование болезни и осложнений, связанных с эпизодическим употреблением ПАВ.</a:t>
          </a:r>
        </a:p>
        <a:p>
          <a:r>
            <a:rPr lang="ru-RU" sz="1400" b="1" i="1" dirty="0" smtClean="0"/>
            <a:t>Цель: </a:t>
          </a:r>
          <a:r>
            <a:rPr lang="ru-RU" sz="1400" dirty="0" smtClean="0"/>
            <a:t>Раннее выявление людей с опытом потребления и удержания их от формирования зависимости</a:t>
          </a:r>
          <a:endParaRPr lang="ru-RU" sz="1400" dirty="0"/>
        </a:p>
      </dgm:t>
    </dgm:pt>
    <dgm:pt modelId="{59543728-9A12-4650-A734-0ED0424CD6E3}" type="parTrans" cxnId="{01F62FE5-3948-4A86-83D5-F334777A65B9}">
      <dgm:prSet/>
      <dgm:spPr/>
      <dgm:t>
        <a:bodyPr/>
        <a:lstStyle/>
        <a:p>
          <a:endParaRPr lang="ru-RU"/>
        </a:p>
      </dgm:t>
    </dgm:pt>
    <dgm:pt modelId="{0B059DB8-4E3F-446E-A7C0-C6FD7B3CDC03}" type="sibTrans" cxnId="{01F62FE5-3948-4A86-83D5-F334777A65B9}">
      <dgm:prSet/>
      <dgm:spPr/>
      <dgm:t>
        <a:bodyPr/>
        <a:lstStyle/>
        <a:p>
          <a:endParaRPr lang="ru-RU"/>
        </a:p>
      </dgm:t>
    </dgm:pt>
    <dgm:pt modelId="{3AB5CF50-07CF-4704-A5FB-5D5C32400DD2}">
      <dgm:prSet phldrT="[Текст]" custT="1"/>
      <dgm:spPr/>
      <dgm:t>
        <a:bodyPr/>
        <a:lstStyle/>
        <a:p>
          <a:endParaRPr lang="ru-RU" sz="1400" dirty="0"/>
        </a:p>
      </dgm:t>
    </dgm:pt>
    <dgm:pt modelId="{DF3550AB-7635-47F6-BA95-17B7322A6480}" type="parTrans" cxnId="{186F2FA4-8A80-4185-AF57-E553EBFBE35B}">
      <dgm:prSet/>
      <dgm:spPr/>
      <dgm:t>
        <a:bodyPr/>
        <a:lstStyle/>
        <a:p>
          <a:endParaRPr lang="ru-RU"/>
        </a:p>
      </dgm:t>
    </dgm:pt>
    <dgm:pt modelId="{22C6D3AA-736A-4AF8-90DF-13C6A4B11D35}" type="sibTrans" cxnId="{186F2FA4-8A80-4185-AF57-E553EBFBE35B}">
      <dgm:prSet/>
      <dgm:spPr/>
      <dgm:t>
        <a:bodyPr/>
        <a:lstStyle/>
        <a:p>
          <a:endParaRPr lang="ru-RU"/>
        </a:p>
      </dgm:t>
    </dgm:pt>
    <dgm:pt modelId="{CCE00A62-3897-46DF-9CD9-2E389B301399}">
      <dgm:prSet phldrT="[Текст]"/>
      <dgm:spPr/>
      <dgm:t>
        <a:bodyPr/>
        <a:lstStyle/>
        <a:p>
          <a:endParaRPr lang="ru-RU" sz="1300" dirty="0"/>
        </a:p>
      </dgm:t>
    </dgm:pt>
    <dgm:pt modelId="{3BFF42AB-7132-4424-ADE6-5F81623C3BCE}" type="parTrans" cxnId="{7977E219-F5D5-49C1-9435-D0344E574ED1}">
      <dgm:prSet/>
      <dgm:spPr/>
      <dgm:t>
        <a:bodyPr/>
        <a:lstStyle/>
        <a:p>
          <a:endParaRPr lang="ru-RU"/>
        </a:p>
      </dgm:t>
    </dgm:pt>
    <dgm:pt modelId="{1490A524-BA0B-41FB-8E5B-8D73F6A49C9D}" type="sibTrans" cxnId="{7977E219-F5D5-49C1-9435-D0344E574ED1}">
      <dgm:prSet/>
      <dgm:spPr/>
      <dgm:t>
        <a:bodyPr/>
        <a:lstStyle/>
        <a:p>
          <a:endParaRPr lang="ru-RU"/>
        </a:p>
      </dgm:t>
    </dgm:pt>
    <dgm:pt modelId="{F7429C2B-AB77-4AB2-80D0-9C92500BA3A0}" type="pres">
      <dgm:prSet presAssocID="{B7E75C48-8D6E-4733-A433-7DA7C11734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0AE7B5-A0E5-40A2-B7DA-8CD8F442A5F4}" type="pres">
      <dgm:prSet presAssocID="{C51FD6A5-D5C4-437F-A6C9-2EC8DA42BEF1}" presName="compositeNode" presStyleCnt="0">
        <dgm:presLayoutVars>
          <dgm:bulletEnabled val="1"/>
        </dgm:presLayoutVars>
      </dgm:prSet>
      <dgm:spPr/>
    </dgm:pt>
    <dgm:pt modelId="{F0F4434A-ACA3-478A-8BB6-77BB565FA5E9}" type="pres">
      <dgm:prSet presAssocID="{C51FD6A5-D5C4-437F-A6C9-2EC8DA42BEF1}" presName="bgRect" presStyleLbl="node1" presStyleIdx="0" presStyleCnt="3" custScaleX="102213" custScaleY="158842"/>
      <dgm:spPr/>
      <dgm:t>
        <a:bodyPr/>
        <a:lstStyle/>
        <a:p>
          <a:endParaRPr lang="ru-RU"/>
        </a:p>
      </dgm:t>
    </dgm:pt>
    <dgm:pt modelId="{FDAA5134-BA02-4E13-86BD-D3073051B187}" type="pres">
      <dgm:prSet presAssocID="{C51FD6A5-D5C4-437F-A6C9-2EC8DA42BEF1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16DD8-EE7D-4CD0-81CA-6CA4E3E6C76E}" type="pres">
      <dgm:prSet presAssocID="{C51FD6A5-D5C4-437F-A6C9-2EC8DA42BEF1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E80A53-1DCA-4375-B63E-A19885390264}" type="pres">
      <dgm:prSet presAssocID="{40B81589-A9A5-4DDC-B6B8-D27D2274E16B}" presName="hSp" presStyleCnt="0"/>
      <dgm:spPr/>
    </dgm:pt>
    <dgm:pt modelId="{C9BBF442-B9D7-4AE8-A52E-08E3A5F94BA6}" type="pres">
      <dgm:prSet presAssocID="{40B81589-A9A5-4DDC-B6B8-D27D2274E16B}" presName="vProcSp" presStyleCnt="0"/>
      <dgm:spPr/>
    </dgm:pt>
    <dgm:pt modelId="{D645FA9B-A5CE-4187-97E8-1BAA6EE745CA}" type="pres">
      <dgm:prSet presAssocID="{40B81589-A9A5-4DDC-B6B8-D27D2274E16B}" presName="vSp1" presStyleCnt="0"/>
      <dgm:spPr/>
    </dgm:pt>
    <dgm:pt modelId="{486102F7-6CB8-47C6-9B52-700F036997AF}" type="pres">
      <dgm:prSet presAssocID="{40B81589-A9A5-4DDC-B6B8-D27D2274E16B}" presName="simulatedConn" presStyleLbl="solidFgAcc1" presStyleIdx="0" presStyleCnt="2" custLinFactY="100000" custLinFactNeighborX="21936" custLinFactNeighborY="136984"/>
      <dgm:spPr/>
    </dgm:pt>
    <dgm:pt modelId="{ABF947DE-7688-4842-A6E3-912794A80684}" type="pres">
      <dgm:prSet presAssocID="{40B81589-A9A5-4DDC-B6B8-D27D2274E16B}" presName="vSp2" presStyleCnt="0"/>
      <dgm:spPr/>
    </dgm:pt>
    <dgm:pt modelId="{94F4F0A4-B9E2-4CB8-8E63-F0DA478E87F9}" type="pres">
      <dgm:prSet presAssocID="{40B81589-A9A5-4DDC-B6B8-D27D2274E16B}" presName="sibTrans" presStyleCnt="0"/>
      <dgm:spPr/>
    </dgm:pt>
    <dgm:pt modelId="{76050C9F-C720-4E78-9A8E-252B4B8AADA8}" type="pres">
      <dgm:prSet presAssocID="{C0163D59-9B8E-4BD5-A6FF-94AB477CDA67}" presName="compositeNode" presStyleCnt="0">
        <dgm:presLayoutVars>
          <dgm:bulletEnabled val="1"/>
        </dgm:presLayoutVars>
      </dgm:prSet>
      <dgm:spPr/>
    </dgm:pt>
    <dgm:pt modelId="{E33D71EE-1BAB-4F78-9EAB-75A25B415523}" type="pres">
      <dgm:prSet presAssocID="{C0163D59-9B8E-4BD5-A6FF-94AB477CDA67}" presName="bgRect" presStyleLbl="node1" presStyleIdx="1" presStyleCnt="3" custScaleY="156638"/>
      <dgm:spPr/>
      <dgm:t>
        <a:bodyPr/>
        <a:lstStyle/>
        <a:p>
          <a:endParaRPr lang="ru-RU"/>
        </a:p>
      </dgm:t>
    </dgm:pt>
    <dgm:pt modelId="{A96179A2-102E-483C-970D-B61263013D37}" type="pres">
      <dgm:prSet presAssocID="{C0163D59-9B8E-4BD5-A6FF-94AB477CDA67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64F67-23A0-41A8-AE7C-273CDADC92DA}" type="pres">
      <dgm:prSet presAssocID="{C0163D59-9B8E-4BD5-A6FF-94AB477CDA67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83FB5-788A-4235-983D-6F2D95A245A5}" type="pres">
      <dgm:prSet presAssocID="{1915C513-7B82-493A-9333-15D2BAE08821}" presName="hSp" presStyleCnt="0"/>
      <dgm:spPr/>
    </dgm:pt>
    <dgm:pt modelId="{46EEAA74-B6B6-446A-9C42-DBDBA137C0F1}" type="pres">
      <dgm:prSet presAssocID="{1915C513-7B82-493A-9333-15D2BAE08821}" presName="vProcSp" presStyleCnt="0"/>
      <dgm:spPr/>
    </dgm:pt>
    <dgm:pt modelId="{C939BB36-DE43-4B75-B635-99A7CD4883AF}" type="pres">
      <dgm:prSet presAssocID="{1915C513-7B82-493A-9333-15D2BAE08821}" presName="vSp1" presStyleCnt="0"/>
      <dgm:spPr/>
    </dgm:pt>
    <dgm:pt modelId="{3E5CB53D-7855-43A2-AF3B-F69D6FDF2903}" type="pres">
      <dgm:prSet presAssocID="{1915C513-7B82-493A-9333-15D2BAE08821}" presName="simulatedConn" presStyleLbl="solidFgAcc1" presStyleIdx="1" presStyleCnt="2" custLinFactY="100000" custLinFactNeighborX="9662" custLinFactNeighborY="136984"/>
      <dgm:spPr/>
    </dgm:pt>
    <dgm:pt modelId="{96AA0163-B1E0-4D88-826D-AE3293F2F4F2}" type="pres">
      <dgm:prSet presAssocID="{1915C513-7B82-493A-9333-15D2BAE08821}" presName="vSp2" presStyleCnt="0"/>
      <dgm:spPr/>
    </dgm:pt>
    <dgm:pt modelId="{1D05C4D2-E1AA-42BA-A1C2-9F9ABEEFD159}" type="pres">
      <dgm:prSet presAssocID="{1915C513-7B82-493A-9333-15D2BAE08821}" presName="sibTrans" presStyleCnt="0"/>
      <dgm:spPr/>
    </dgm:pt>
    <dgm:pt modelId="{AE5BF269-8873-4F7C-AD3A-3268C218FE10}" type="pres">
      <dgm:prSet presAssocID="{CBC7466C-287A-4AA7-96CC-4F24A39115EF}" presName="compositeNode" presStyleCnt="0">
        <dgm:presLayoutVars>
          <dgm:bulletEnabled val="1"/>
        </dgm:presLayoutVars>
      </dgm:prSet>
      <dgm:spPr/>
    </dgm:pt>
    <dgm:pt modelId="{F734B456-D04C-4498-A769-00AA3F44BB28}" type="pres">
      <dgm:prSet presAssocID="{CBC7466C-287A-4AA7-96CC-4F24A39115EF}" presName="bgRect" presStyleLbl="node1" presStyleIdx="2" presStyleCnt="3" custScaleY="158842"/>
      <dgm:spPr/>
      <dgm:t>
        <a:bodyPr/>
        <a:lstStyle/>
        <a:p>
          <a:endParaRPr lang="ru-RU"/>
        </a:p>
      </dgm:t>
    </dgm:pt>
    <dgm:pt modelId="{3DA03D77-34E7-42C7-9CD7-9148CA22ECF5}" type="pres">
      <dgm:prSet presAssocID="{CBC7466C-287A-4AA7-96CC-4F24A39115EF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EE342-7074-43FE-8813-A8E33754DF24}" type="pres">
      <dgm:prSet presAssocID="{CBC7466C-287A-4AA7-96CC-4F24A39115EF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B34E8D-C867-412D-B400-1482D6BAA3A4}" type="presOf" srcId="{C0163D59-9B8E-4BD5-A6FF-94AB477CDA67}" destId="{A96179A2-102E-483C-970D-B61263013D37}" srcOrd="1" destOrd="0" presId="urn:microsoft.com/office/officeart/2005/8/layout/hProcess7"/>
    <dgm:cxn modelId="{7977E219-F5D5-49C1-9435-D0344E574ED1}" srcId="{C0163D59-9B8E-4BD5-A6FF-94AB477CDA67}" destId="{CCE00A62-3897-46DF-9CD9-2E389B301399}" srcOrd="3" destOrd="0" parTransId="{3BFF42AB-7132-4424-ADE6-5F81623C3BCE}" sibTransId="{1490A524-BA0B-41FB-8E5B-8D73F6A49C9D}"/>
    <dgm:cxn modelId="{34642CB1-AE88-42E6-824C-5DF717A8DE1E}" type="presOf" srcId="{C0163D59-9B8E-4BD5-A6FF-94AB477CDA67}" destId="{E33D71EE-1BAB-4F78-9EAB-75A25B415523}" srcOrd="0" destOrd="0" presId="urn:microsoft.com/office/officeart/2005/8/layout/hProcess7"/>
    <dgm:cxn modelId="{5FECD4F1-6077-4B27-ADF2-8A49C8F369CA}" srcId="{B7E75C48-8D6E-4733-A433-7DA7C1173402}" destId="{C0163D59-9B8E-4BD5-A6FF-94AB477CDA67}" srcOrd="1" destOrd="0" parTransId="{2EEAC773-9CDA-4C58-982F-7246467AD7C6}" sibTransId="{1915C513-7B82-493A-9333-15D2BAE08821}"/>
    <dgm:cxn modelId="{DEDF8EAA-071E-49AC-87AF-A239A8072506}" type="presOf" srcId="{CBC7466C-287A-4AA7-96CC-4F24A39115EF}" destId="{F734B456-D04C-4498-A769-00AA3F44BB28}" srcOrd="0" destOrd="0" presId="urn:microsoft.com/office/officeart/2005/8/layout/hProcess7"/>
    <dgm:cxn modelId="{938FA0FF-F365-4F06-AF3B-388B49102AB4}" type="presOf" srcId="{1ADB6232-AE89-469F-8E0B-B25C4459A555}" destId="{946EE342-7074-43FE-8813-A8E33754DF24}" srcOrd="0" destOrd="0" presId="urn:microsoft.com/office/officeart/2005/8/layout/hProcess7"/>
    <dgm:cxn modelId="{ECF4BF19-2684-44FC-8D86-BDC203EBA3BE}" type="presOf" srcId="{0796A1B6-5481-487C-A60F-53D9A9FFEF57}" destId="{53764F67-23A0-41A8-AE7C-273CDADC92DA}" srcOrd="0" destOrd="0" presId="urn:microsoft.com/office/officeart/2005/8/layout/hProcess7"/>
    <dgm:cxn modelId="{01F62FE5-3948-4A86-83D5-F334777A65B9}" srcId="{C0163D59-9B8E-4BD5-A6FF-94AB477CDA67}" destId="{5984362B-613F-4991-8320-69482B9287DA}" srcOrd="2" destOrd="0" parTransId="{59543728-9A12-4650-A734-0ED0424CD6E3}" sibTransId="{0B059DB8-4E3F-446E-A7C0-C6FD7B3CDC03}"/>
    <dgm:cxn modelId="{C9539466-D038-4FCE-948D-951E387DF1D3}" type="presOf" srcId="{5984362B-613F-4991-8320-69482B9287DA}" destId="{53764F67-23A0-41A8-AE7C-273CDADC92DA}" srcOrd="0" destOrd="2" presId="urn:microsoft.com/office/officeart/2005/8/layout/hProcess7"/>
    <dgm:cxn modelId="{924C2F1C-406D-415E-A480-CF7582AB1963}" srcId="{C0163D59-9B8E-4BD5-A6FF-94AB477CDA67}" destId="{0796A1B6-5481-487C-A60F-53D9A9FFEF57}" srcOrd="0" destOrd="0" parTransId="{67915C7F-BF3B-4419-A9EE-29F47F2A488C}" sibTransId="{D9C0EA52-0D51-4326-8DD7-8D68428E275A}"/>
    <dgm:cxn modelId="{186F2FA4-8A80-4185-AF57-E553EBFBE35B}" srcId="{C0163D59-9B8E-4BD5-A6FF-94AB477CDA67}" destId="{3AB5CF50-07CF-4704-A5FB-5D5C32400DD2}" srcOrd="1" destOrd="0" parTransId="{DF3550AB-7635-47F6-BA95-17B7322A6480}" sibTransId="{22C6D3AA-736A-4AF8-90DF-13C6A4B11D35}"/>
    <dgm:cxn modelId="{D2617872-9F0B-4C84-B3F9-83C047A59E67}" type="presOf" srcId="{B7E75C48-8D6E-4733-A433-7DA7C1173402}" destId="{F7429C2B-AB77-4AB2-80D0-9C92500BA3A0}" srcOrd="0" destOrd="0" presId="urn:microsoft.com/office/officeart/2005/8/layout/hProcess7"/>
    <dgm:cxn modelId="{72D5A8E9-E061-4F4C-875B-F2BEF7E73FC5}" type="presOf" srcId="{C51FD6A5-D5C4-437F-A6C9-2EC8DA42BEF1}" destId="{FDAA5134-BA02-4E13-86BD-D3073051B187}" srcOrd="1" destOrd="0" presId="urn:microsoft.com/office/officeart/2005/8/layout/hProcess7"/>
    <dgm:cxn modelId="{77653716-76CC-4214-8161-0B123643B389}" srcId="{B7E75C48-8D6E-4733-A433-7DA7C1173402}" destId="{CBC7466C-287A-4AA7-96CC-4F24A39115EF}" srcOrd="2" destOrd="0" parTransId="{FE8BBCBA-CDC7-4D75-BE43-7DDD109C2269}" sibTransId="{646C0459-CA5B-4EC8-8DCD-857636968E5C}"/>
    <dgm:cxn modelId="{C60DD14A-6975-42E7-BD31-C2C035B007A2}" srcId="{CBC7466C-287A-4AA7-96CC-4F24A39115EF}" destId="{1ADB6232-AE89-469F-8E0B-B25C4459A555}" srcOrd="0" destOrd="0" parTransId="{ABD4EE69-C98D-45AD-9F8F-1A9F7D5E18F8}" sibTransId="{ABABE113-75CB-4E19-8B7D-7378BE65643E}"/>
    <dgm:cxn modelId="{53E300ED-1198-4330-9DFC-BA07F12AB938}" type="presOf" srcId="{CBC7466C-287A-4AA7-96CC-4F24A39115EF}" destId="{3DA03D77-34E7-42C7-9CD7-9148CA22ECF5}" srcOrd="1" destOrd="0" presId="urn:microsoft.com/office/officeart/2005/8/layout/hProcess7"/>
    <dgm:cxn modelId="{3C138477-7466-46E7-9885-119F59016F03}" srcId="{C51FD6A5-D5C4-437F-A6C9-2EC8DA42BEF1}" destId="{5E5BCDF0-7187-4D62-A9C7-44AA052EA5E9}" srcOrd="0" destOrd="0" parTransId="{4424858B-05A9-42AA-9B2C-82D517331DD3}" sibTransId="{DA4F7570-8C75-4BBD-85A4-628FEA0450E9}"/>
    <dgm:cxn modelId="{E065693E-3477-4B14-9D45-DECC09A4A8D2}" type="presOf" srcId="{C51FD6A5-D5C4-437F-A6C9-2EC8DA42BEF1}" destId="{F0F4434A-ACA3-478A-8BB6-77BB565FA5E9}" srcOrd="0" destOrd="0" presId="urn:microsoft.com/office/officeart/2005/8/layout/hProcess7"/>
    <dgm:cxn modelId="{C0043D37-647E-4B5F-AADD-4D8BE136A1D7}" type="presOf" srcId="{CCE00A62-3897-46DF-9CD9-2E389B301399}" destId="{53764F67-23A0-41A8-AE7C-273CDADC92DA}" srcOrd="0" destOrd="3" presId="urn:microsoft.com/office/officeart/2005/8/layout/hProcess7"/>
    <dgm:cxn modelId="{3C6B66C1-1122-42E4-A701-A85BAD426576}" srcId="{B7E75C48-8D6E-4733-A433-7DA7C1173402}" destId="{C51FD6A5-D5C4-437F-A6C9-2EC8DA42BEF1}" srcOrd="0" destOrd="0" parTransId="{88D21546-083E-4FCE-BC4B-E91A9F9201E5}" sibTransId="{40B81589-A9A5-4DDC-B6B8-D27D2274E16B}"/>
    <dgm:cxn modelId="{2E3536E5-F562-4AF8-9099-44D05E837383}" type="presOf" srcId="{5E5BCDF0-7187-4D62-A9C7-44AA052EA5E9}" destId="{CF716DD8-EE7D-4CD0-81CA-6CA4E3E6C76E}" srcOrd="0" destOrd="0" presId="urn:microsoft.com/office/officeart/2005/8/layout/hProcess7"/>
    <dgm:cxn modelId="{06321A0E-8EFD-4960-8A4A-769732C10F47}" type="presOf" srcId="{3AB5CF50-07CF-4704-A5FB-5D5C32400DD2}" destId="{53764F67-23A0-41A8-AE7C-273CDADC92DA}" srcOrd="0" destOrd="1" presId="urn:microsoft.com/office/officeart/2005/8/layout/hProcess7"/>
    <dgm:cxn modelId="{DFAC5520-84FE-4E5C-9465-35940137EC9D}" type="presParOf" srcId="{F7429C2B-AB77-4AB2-80D0-9C92500BA3A0}" destId="{D80AE7B5-A0E5-40A2-B7DA-8CD8F442A5F4}" srcOrd="0" destOrd="0" presId="urn:microsoft.com/office/officeart/2005/8/layout/hProcess7"/>
    <dgm:cxn modelId="{896515C4-1B8F-4EDB-B27C-891C7C2A5320}" type="presParOf" srcId="{D80AE7B5-A0E5-40A2-B7DA-8CD8F442A5F4}" destId="{F0F4434A-ACA3-478A-8BB6-77BB565FA5E9}" srcOrd="0" destOrd="0" presId="urn:microsoft.com/office/officeart/2005/8/layout/hProcess7"/>
    <dgm:cxn modelId="{5A265FDD-3D7D-4EF1-9003-A41FBFCA4275}" type="presParOf" srcId="{D80AE7B5-A0E5-40A2-B7DA-8CD8F442A5F4}" destId="{FDAA5134-BA02-4E13-86BD-D3073051B187}" srcOrd="1" destOrd="0" presId="urn:microsoft.com/office/officeart/2005/8/layout/hProcess7"/>
    <dgm:cxn modelId="{31BF1E95-5E9A-418A-BC56-66ED52EDBF66}" type="presParOf" srcId="{D80AE7B5-A0E5-40A2-B7DA-8CD8F442A5F4}" destId="{CF716DD8-EE7D-4CD0-81CA-6CA4E3E6C76E}" srcOrd="2" destOrd="0" presId="urn:microsoft.com/office/officeart/2005/8/layout/hProcess7"/>
    <dgm:cxn modelId="{CC9BA228-BE63-4EF9-B180-8F4E545E40D1}" type="presParOf" srcId="{F7429C2B-AB77-4AB2-80D0-9C92500BA3A0}" destId="{75E80A53-1DCA-4375-B63E-A19885390264}" srcOrd="1" destOrd="0" presId="urn:microsoft.com/office/officeart/2005/8/layout/hProcess7"/>
    <dgm:cxn modelId="{1EBD9445-207A-4E76-8982-82956A50B37E}" type="presParOf" srcId="{F7429C2B-AB77-4AB2-80D0-9C92500BA3A0}" destId="{C9BBF442-B9D7-4AE8-A52E-08E3A5F94BA6}" srcOrd="2" destOrd="0" presId="urn:microsoft.com/office/officeart/2005/8/layout/hProcess7"/>
    <dgm:cxn modelId="{9F59E777-3BF3-4723-873B-7CBAC0FDBC6D}" type="presParOf" srcId="{C9BBF442-B9D7-4AE8-A52E-08E3A5F94BA6}" destId="{D645FA9B-A5CE-4187-97E8-1BAA6EE745CA}" srcOrd="0" destOrd="0" presId="urn:microsoft.com/office/officeart/2005/8/layout/hProcess7"/>
    <dgm:cxn modelId="{D936DEBA-0BC2-4604-81BD-2D821C233A89}" type="presParOf" srcId="{C9BBF442-B9D7-4AE8-A52E-08E3A5F94BA6}" destId="{486102F7-6CB8-47C6-9B52-700F036997AF}" srcOrd="1" destOrd="0" presId="urn:microsoft.com/office/officeart/2005/8/layout/hProcess7"/>
    <dgm:cxn modelId="{C04AC2DB-12A0-4596-8BBF-443C4F82BF88}" type="presParOf" srcId="{C9BBF442-B9D7-4AE8-A52E-08E3A5F94BA6}" destId="{ABF947DE-7688-4842-A6E3-912794A80684}" srcOrd="2" destOrd="0" presId="urn:microsoft.com/office/officeart/2005/8/layout/hProcess7"/>
    <dgm:cxn modelId="{C408A831-F2CC-4536-9D74-171CFF331C31}" type="presParOf" srcId="{F7429C2B-AB77-4AB2-80D0-9C92500BA3A0}" destId="{94F4F0A4-B9E2-4CB8-8E63-F0DA478E87F9}" srcOrd="3" destOrd="0" presId="urn:microsoft.com/office/officeart/2005/8/layout/hProcess7"/>
    <dgm:cxn modelId="{A1D20CAB-C540-41C9-B4BB-5CC3F95FF8CB}" type="presParOf" srcId="{F7429C2B-AB77-4AB2-80D0-9C92500BA3A0}" destId="{76050C9F-C720-4E78-9A8E-252B4B8AADA8}" srcOrd="4" destOrd="0" presId="urn:microsoft.com/office/officeart/2005/8/layout/hProcess7"/>
    <dgm:cxn modelId="{AB5AF1B1-E48A-4BBC-B914-E1E8835B20A7}" type="presParOf" srcId="{76050C9F-C720-4E78-9A8E-252B4B8AADA8}" destId="{E33D71EE-1BAB-4F78-9EAB-75A25B415523}" srcOrd="0" destOrd="0" presId="urn:microsoft.com/office/officeart/2005/8/layout/hProcess7"/>
    <dgm:cxn modelId="{B1D4FE4B-C1C1-4E16-B305-1E866D80277B}" type="presParOf" srcId="{76050C9F-C720-4E78-9A8E-252B4B8AADA8}" destId="{A96179A2-102E-483C-970D-B61263013D37}" srcOrd="1" destOrd="0" presId="urn:microsoft.com/office/officeart/2005/8/layout/hProcess7"/>
    <dgm:cxn modelId="{3845C614-C321-4B46-9B28-EE818ABCF5D4}" type="presParOf" srcId="{76050C9F-C720-4E78-9A8E-252B4B8AADA8}" destId="{53764F67-23A0-41A8-AE7C-273CDADC92DA}" srcOrd="2" destOrd="0" presId="urn:microsoft.com/office/officeart/2005/8/layout/hProcess7"/>
    <dgm:cxn modelId="{B874C3A1-750F-4EDC-BDE9-E3D1C456BB3E}" type="presParOf" srcId="{F7429C2B-AB77-4AB2-80D0-9C92500BA3A0}" destId="{C6A83FB5-788A-4235-983D-6F2D95A245A5}" srcOrd="5" destOrd="0" presId="urn:microsoft.com/office/officeart/2005/8/layout/hProcess7"/>
    <dgm:cxn modelId="{97AB3A9F-0AB0-4CBE-8A2B-693197447382}" type="presParOf" srcId="{F7429C2B-AB77-4AB2-80D0-9C92500BA3A0}" destId="{46EEAA74-B6B6-446A-9C42-DBDBA137C0F1}" srcOrd="6" destOrd="0" presId="urn:microsoft.com/office/officeart/2005/8/layout/hProcess7"/>
    <dgm:cxn modelId="{51C163C7-0BD7-4782-B574-6C090C98DA43}" type="presParOf" srcId="{46EEAA74-B6B6-446A-9C42-DBDBA137C0F1}" destId="{C939BB36-DE43-4B75-B635-99A7CD4883AF}" srcOrd="0" destOrd="0" presId="urn:microsoft.com/office/officeart/2005/8/layout/hProcess7"/>
    <dgm:cxn modelId="{56460716-A899-4709-B3F1-8D8D98F6DC30}" type="presParOf" srcId="{46EEAA74-B6B6-446A-9C42-DBDBA137C0F1}" destId="{3E5CB53D-7855-43A2-AF3B-F69D6FDF2903}" srcOrd="1" destOrd="0" presId="urn:microsoft.com/office/officeart/2005/8/layout/hProcess7"/>
    <dgm:cxn modelId="{4990EA2B-7444-435C-8338-F7967C4A0509}" type="presParOf" srcId="{46EEAA74-B6B6-446A-9C42-DBDBA137C0F1}" destId="{96AA0163-B1E0-4D88-826D-AE3293F2F4F2}" srcOrd="2" destOrd="0" presId="urn:microsoft.com/office/officeart/2005/8/layout/hProcess7"/>
    <dgm:cxn modelId="{943E5DAB-5414-42D9-A0A0-502E1653E6D2}" type="presParOf" srcId="{F7429C2B-AB77-4AB2-80D0-9C92500BA3A0}" destId="{1D05C4D2-E1AA-42BA-A1C2-9F9ABEEFD159}" srcOrd="7" destOrd="0" presId="urn:microsoft.com/office/officeart/2005/8/layout/hProcess7"/>
    <dgm:cxn modelId="{5E438243-EBAC-4AF5-BDCD-C3F4C07BFD13}" type="presParOf" srcId="{F7429C2B-AB77-4AB2-80D0-9C92500BA3A0}" destId="{AE5BF269-8873-4F7C-AD3A-3268C218FE10}" srcOrd="8" destOrd="0" presId="urn:microsoft.com/office/officeart/2005/8/layout/hProcess7"/>
    <dgm:cxn modelId="{B83A7F75-2F87-43D2-96AB-E9E1E8808F7F}" type="presParOf" srcId="{AE5BF269-8873-4F7C-AD3A-3268C218FE10}" destId="{F734B456-D04C-4498-A769-00AA3F44BB28}" srcOrd="0" destOrd="0" presId="urn:microsoft.com/office/officeart/2005/8/layout/hProcess7"/>
    <dgm:cxn modelId="{51879ED0-4ED5-40B2-95D9-2BF2A59FD74C}" type="presParOf" srcId="{AE5BF269-8873-4F7C-AD3A-3268C218FE10}" destId="{3DA03D77-34E7-42C7-9CD7-9148CA22ECF5}" srcOrd="1" destOrd="0" presId="urn:microsoft.com/office/officeart/2005/8/layout/hProcess7"/>
    <dgm:cxn modelId="{2E364B8D-06D5-47DC-A68E-04358B04A94E}" type="presParOf" srcId="{AE5BF269-8873-4F7C-AD3A-3268C218FE10}" destId="{946EE342-7074-43FE-8813-A8E33754DF24}" srcOrd="2" destOrd="0" presId="urn:microsoft.com/office/officeart/2005/8/layout/hProcess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0.10682</cdr:x>
      <cdr:y>0.68797</cdr:y>
    </cdr:from>
    <cdr:to>
      <cdr:x>0.90609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1438" y="2080665"/>
          <a:ext cx="3677089" cy="943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b="1" dirty="0"/>
        </a:p>
        <a:p xmlns:a="http://schemas.openxmlformats.org/drawingml/2006/main">
          <a:endParaRPr lang="ru-RU" sz="1000" b="1" dirty="0" smtClean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-1052736"/>
          <a:ext cx="7848872" cy="3171105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0.10682</cdr:x>
      <cdr:y>0.68797</cdr:y>
    </cdr:from>
    <cdr:to>
      <cdr:x>0.90609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1438" y="2080665"/>
          <a:ext cx="3677089" cy="943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b="1" dirty="0"/>
        </a:p>
        <a:p xmlns:a="http://schemas.openxmlformats.org/drawingml/2006/main">
          <a:endParaRPr lang="ru-RU" sz="1000" b="1" dirty="0" smtClean="0"/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-1021266"/>
          <a:ext cx="8208912" cy="3343838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0.10394</cdr:x>
      <cdr:y>0.83501</cdr:y>
    </cdr:from>
    <cdr:to>
      <cdr:x>0.96127</cdr:x>
      <cdr:y>0.945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9446" y="4338654"/>
          <a:ext cx="6429420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331B1-117C-4B35-A063-37C89505A53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7273-7E00-4FC4-914C-B03AFB9B1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852DB-CD8C-4839-8F03-AB5DE2AF945C}" type="slidenum">
              <a:rPr lang="ru-RU"/>
              <a:pPr/>
              <a:t>32</a:t>
            </a:fld>
            <a:endParaRPr lang="ru-RU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94CE-355D-4E87-AC9E-9356EDCA1791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F0AA-04A2-49A6-A866-B634D15E6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94CE-355D-4E87-AC9E-9356EDCA1791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F0AA-04A2-49A6-A866-B634D15E6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94CE-355D-4E87-AC9E-9356EDCA1791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F0AA-04A2-49A6-A866-B634D15E6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94CE-355D-4E87-AC9E-9356EDCA1791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F0AA-04A2-49A6-A866-B634D15E6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94CE-355D-4E87-AC9E-9356EDCA1791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F0AA-04A2-49A6-A866-B634D15E6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94CE-355D-4E87-AC9E-9356EDCA1791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F0AA-04A2-49A6-A866-B634D15E6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94CE-355D-4E87-AC9E-9356EDCA1791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F0AA-04A2-49A6-A866-B634D15E6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94CE-355D-4E87-AC9E-9356EDCA1791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F0AA-04A2-49A6-A866-B634D15E6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94CE-355D-4E87-AC9E-9356EDCA1791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F0AA-04A2-49A6-A866-B634D15E6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94CE-355D-4E87-AC9E-9356EDCA1791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F0AA-04A2-49A6-A866-B634D15E6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94CE-355D-4E87-AC9E-9356EDCA1791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51F0AA-04A2-49A6-A866-B634D15E62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9594CE-355D-4E87-AC9E-9356EDCA1791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51F0AA-04A2-49A6-A866-B634D15E621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143668"/>
          </a:xfrm>
          <a:ln>
            <a:solidFill>
              <a:srgbClr val="7030A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212F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Методы профилактики наркологических расстройств среди несовершеннолетних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endParaRPr lang="ru-RU" sz="1600" b="1" i="1" dirty="0" smtClean="0"/>
          </a:p>
          <a:p>
            <a:pPr algn="ctr">
              <a:buNone/>
            </a:pPr>
            <a:r>
              <a:rPr lang="ru-RU" sz="1600" b="1" i="1" dirty="0" smtClean="0"/>
              <a:t>Заведующий отделением медицинской профилактики </a:t>
            </a:r>
          </a:p>
          <a:p>
            <a:pPr algn="ctr">
              <a:buNone/>
            </a:pPr>
            <a:r>
              <a:rPr lang="ru-RU" sz="1600" b="1" i="1" dirty="0" smtClean="0"/>
              <a:t>КГБУЗ «Красноярский краевой наркологический диспансер №1»</a:t>
            </a:r>
          </a:p>
          <a:p>
            <a:pPr algn="ctr">
              <a:buNone/>
            </a:pPr>
            <a:r>
              <a:rPr lang="ru-RU" sz="1600" b="1" i="1" dirty="0" smtClean="0"/>
              <a:t>Харитонова Людмила Петровна</a:t>
            </a:r>
          </a:p>
          <a:p>
            <a:pPr algn="ctr">
              <a:buNone/>
            </a:pPr>
            <a:endParaRPr lang="ru-RU" sz="1600" b="1" dirty="0" smtClean="0"/>
          </a:p>
          <a:p>
            <a:pPr algn="ctr">
              <a:buNone/>
            </a:pPr>
            <a:r>
              <a:rPr lang="ru-RU" sz="1600" b="1" dirty="0" smtClean="0"/>
              <a:t>Г. Красноярск, 2017г.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186766" cy="7755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000108"/>
            <a:ext cx="8855075" cy="556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7"/>
            <a:ext cx="9144000" cy="5619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001156" cy="5478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467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</a:t>
            </a:r>
            <a:r>
              <a:rPr lang="ru-RU" sz="2800" dirty="0" smtClean="0"/>
              <a:t>Благополучие любого современного общества зависит от распространенности заболеваний и находится в прямой зависимости от качества                                 и своевременности проводимых профилактических мероприятий. </a:t>
            </a:r>
          </a:p>
          <a:p>
            <a:pPr>
              <a:buNone/>
            </a:pPr>
            <a:r>
              <a:rPr lang="ru-RU" sz="2800" dirty="0" smtClean="0"/>
              <a:t>             Именно в процессе организации и проведении профилактических мероприятий формируются </a:t>
            </a:r>
          </a:p>
          <a:p>
            <a:pPr>
              <a:buNone/>
            </a:pPr>
            <a:r>
              <a:rPr lang="ru-RU" sz="2800" dirty="0" smtClean="0"/>
              <a:t>   жизненные навыки, которые позволяют сохранить индивидуальность и выработать здоровый и эффективный жизненный стиль, т.е. профилактика играет огромное значение в жизни современного общества.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572560" cy="1071570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</a:rPr>
              <a:t>Принципы профилактики </a:t>
            </a:r>
            <a:r>
              <a:rPr lang="ru-RU" sz="3600" b="1" i="1" dirty="0" err="1" smtClean="0">
                <a:solidFill>
                  <a:srgbClr val="7030A0"/>
                </a:solidFill>
              </a:rPr>
              <a:t>аддиктивного</a:t>
            </a:r>
            <a:r>
              <a:rPr lang="ru-RU" sz="3600" b="1" i="1" dirty="0" smtClean="0">
                <a:solidFill>
                  <a:srgbClr val="7030A0"/>
                </a:solidFill>
              </a:rPr>
              <a:t> поведения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504351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Комплексность – взаимодействие на межведомственном </a:t>
            </a:r>
          </a:p>
          <a:p>
            <a:pPr>
              <a:buNone/>
            </a:pPr>
            <a:r>
              <a:rPr lang="ru-RU" sz="2400" dirty="0" smtClean="0"/>
              <a:t>     и профессиональном уровнях;</a:t>
            </a:r>
          </a:p>
          <a:p>
            <a:r>
              <a:rPr lang="ru-RU" sz="2400" dirty="0" err="1" smtClean="0"/>
              <a:t>Дифференцированность</a:t>
            </a:r>
            <a:r>
              <a:rPr lang="ru-RU" sz="2400" dirty="0" smtClean="0"/>
              <a:t> – планирование работы с учетом возрастных особенностей и степени вовлечения </a:t>
            </a:r>
          </a:p>
          <a:p>
            <a:pPr>
              <a:buNone/>
            </a:pPr>
            <a:r>
              <a:rPr lang="ru-RU" sz="2400" dirty="0" smtClean="0"/>
              <a:t>     в </a:t>
            </a:r>
            <a:r>
              <a:rPr lang="ru-RU" sz="2400" dirty="0" err="1" smtClean="0"/>
              <a:t>наркогенную</a:t>
            </a:r>
            <a:r>
              <a:rPr lang="ru-RU" sz="2400" dirty="0" smtClean="0"/>
              <a:t> ситуацию;</a:t>
            </a:r>
          </a:p>
          <a:p>
            <a:r>
              <a:rPr lang="ru-RU" sz="2400" dirty="0" err="1" smtClean="0"/>
              <a:t>Аксиологичность</a:t>
            </a:r>
            <a:r>
              <a:rPr lang="ru-RU" sz="2400" dirty="0" smtClean="0"/>
              <a:t> – формирование представление об общечеловеческих ценностях и  нормах поведения;</a:t>
            </a:r>
          </a:p>
          <a:p>
            <a:r>
              <a:rPr lang="ru-RU" sz="2400" dirty="0" smtClean="0"/>
              <a:t>Последовательность – системность профилактики;</a:t>
            </a:r>
          </a:p>
          <a:p>
            <a:r>
              <a:rPr lang="ru-RU" sz="2400" dirty="0" err="1" smtClean="0"/>
              <a:t>Лигитимность</a:t>
            </a:r>
            <a:r>
              <a:rPr lang="ru-RU" sz="2400" dirty="0" smtClean="0"/>
              <a:t> – законность деятельности;</a:t>
            </a:r>
          </a:p>
          <a:p>
            <a:r>
              <a:rPr lang="ru-RU" sz="2400" dirty="0" smtClean="0"/>
              <a:t>Многоаспектность – образовательный,   психологический,  </a:t>
            </a:r>
          </a:p>
          <a:p>
            <a:pPr>
              <a:buNone/>
            </a:pPr>
            <a:r>
              <a:rPr lang="ru-RU" sz="2400" dirty="0" smtClean="0"/>
              <a:t>    социальный.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39593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Профилактика отклоняющегося поведения предполагает комплекс общих и специальных мероприятий на различных уровнях: </a:t>
            </a:r>
          </a:p>
          <a:p>
            <a:pPr>
              <a:buNone/>
            </a:pPr>
            <a:r>
              <a:rPr lang="ru-RU" sz="2400" dirty="0" smtClean="0"/>
              <a:t>           общегосударственном, правовом, общественном, </a:t>
            </a:r>
          </a:p>
          <a:p>
            <a:pPr>
              <a:buNone/>
            </a:pPr>
            <a:r>
              <a:rPr lang="ru-RU" sz="2400" dirty="0" smtClean="0"/>
              <a:t>           экономическом, медицинском, педагогическом, </a:t>
            </a:r>
          </a:p>
          <a:p>
            <a:pPr>
              <a:buNone/>
            </a:pPr>
            <a:r>
              <a:rPr lang="ru-RU" sz="2400" dirty="0" smtClean="0"/>
              <a:t>           социально-психологическом. </a:t>
            </a:r>
          </a:p>
          <a:p>
            <a:endParaRPr lang="ru-RU" sz="2400" dirty="0" smtClean="0"/>
          </a:p>
          <a:p>
            <a:r>
              <a:rPr lang="ru-RU" sz="2400" dirty="0" smtClean="0"/>
              <a:t>Условиями успешности профилактической работы считают: </a:t>
            </a:r>
            <a:r>
              <a:rPr lang="ru-RU" sz="2400" dirty="0" err="1" smtClean="0"/>
              <a:t>дифференцированность</a:t>
            </a:r>
            <a:r>
              <a:rPr lang="ru-RU" sz="2400" dirty="0" smtClean="0"/>
              <a:t>, последовательность, комплексность, и </a:t>
            </a:r>
            <a:r>
              <a:rPr lang="ru-RU" sz="2400" dirty="0" err="1" smtClean="0"/>
              <a:t>глапное</a:t>
            </a:r>
            <a:r>
              <a:rPr lang="ru-RU" sz="2400" dirty="0" smtClean="0"/>
              <a:t> - своевременность. </a:t>
            </a:r>
          </a:p>
          <a:p>
            <a:pPr>
              <a:buNone/>
            </a:pPr>
            <a:r>
              <a:rPr lang="ru-RU" sz="2400" b="1" dirty="0" smtClean="0"/>
              <a:t>    Последнее условие особенно важно в работе с активно формирующейся личностью подростка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Модели профилактики</a:t>
            </a:r>
            <a:endParaRPr lang="ru-RU" b="1" i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791474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Основные уровни  профилактического воздействия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Личностный уровень воздействия</a:t>
            </a:r>
            <a:r>
              <a:rPr lang="ru-RU" dirty="0" smtClean="0"/>
              <a:t>: направлен на формирование таких качеств личности, которые создают основу социально-приемлемого поведения несовершеннолетнего. </a:t>
            </a:r>
          </a:p>
          <a:p>
            <a:r>
              <a:rPr lang="ru-RU" b="1" dirty="0" smtClean="0"/>
              <a:t>Семейный уровень </a:t>
            </a:r>
            <a:r>
              <a:rPr lang="ru-RU" dirty="0" smtClean="0"/>
              <a:t>предполагает организацию влияния на семью несовершеннолетнего и его ближайшее окружение для предотвращения зарождения и развития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поведения. </a:t>
            </a:r>
          </a:p>
          <a:p>
            <a:r>
              <a:rPr lang="ru-RU" b="1" dirty="0" smtClean="0"/>
              <a:t>Социальный уровень </a:t>
            </a:r>
            <a:r>
              <a:rPr lang="ru-RU" dirty="0" smtClean="0"/>
              <a:t>профилактики способствует изменению общественных норм в отношении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поведения, что создает благоприятные условия для организации профилактической работы на личностном и семейном уровнях.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Ближайшие задачи профилактики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928802"/>
            <a:ext cx="7862150" cy="4319598"/>
          </a:xfrm>
        </p:spPr>
        <p:txBody>
          <a:bodyPr/>
          <a:lstStyle/>
          <a:p>
            <a:r>
              <a:rPr lang="ru-RU" dirty="0" smtClean="0"/>
              <a:t>Формирование жизненных навыков, способствующих укреплению здоровья;</a:t>
            </a:r>
          </a:p>
          <a:p>
            <a:r>
              <a:rPr lang="ru-RU" dirty="0" smtClean="0"/>
              <a:t>развитие защитных факторов;</a:t>
            </a:r>
          </a:p>
          <a:p>
            <a:r>
              <a:rPr lang="ru-RU" dirty="0" smtClean="0"/>
              <a:t>повышение сопротивляемости;</a:t>
            </a:r>
          </a:p>
          <a:p>
            <a:r>
              <a:rPr lang="ru-RU" dirty="0" smtClean="0"/>
              <a:t>наращивание индивидуального или организационного потенциала.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355336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Долгосрочные задачи профилактики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000240"/>
            <a:ext cx="7929618" cy="4248160"/>
          </a:xfrm>
        </p:spPr>
        <p:txBody>
          <a:bodyPr/>
          <a:lstStyle/>
          <a:p>
            <a:r>
              <a:rPr lang="ru-RU" dirty="0" smtClean="0"/>
              <a:t>Предупредить потребление наркотиков и других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веществ;</a:t>
            </a:r>
          </a:p>
          <a:p>
            <a:r>
              <a:rPr lang="ru-RU" dirty="0" smtClean="0"/>
              <a:t>Побуждать лиц, эпизодически употребляющих </a:t>
            </a:r>
            <a:r>
              <a:rPr lang="ru-RU" dirty="0" err="1" smtClean="0"/>
              <a:t>психоактивные</a:t>
            </a:r>
            <a:r>
              <a:rPr lang="ru-RU" dirty="0" smtClean="0"/>
              <a:t> вещества, отказаться от их употребления;</a:t>
            </a:r>
          </a:p>
          <a:p>
            <a:r>
              <a:rPr lang="ru-RU" dirty="0" smtClean="0"/>
              <a:t>Предупредить переход от эпизодического употребления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веществ к более интенсивному потреблению.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93460053"/>
              </p:ext>
            </p:extLst>
          </p:nvPr>
        </p:nvGraphicFramePr>
        <p:xfrm>
          <a:off x="-4603518" y="836712"/>
          <a:ext cx="4600575" cy="293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0170790"/>
              </p:ext>
            </p:extLst>
          </p:nvPr>
        </p:nvGraphicFramePr>
        <p:xfrm>
          <a:off x="611560" y="1052736"/>
          <a:ext cx="8208912" cy="3316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Подзаголовок 2"/>
          <p:cNvSpPr txBox="1">
            <a:spLocks/>
          </p:cNvSpPr>
          <p:nvPr/>
        </p:nvSpPr>
        <p:spPr bwMode="auto">
          <a:xfrm>
            <a:off x="755576" y="4365104"/>
            <a:ext cx="842419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eaLnBrk="1" hangingPunct="1"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2016 году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зарегистрировано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впервые в жизни установленным диагнозом наркологического расстройства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4 861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:              </a:t>
            </a:r>
          </a:p>
          <a:p>
            <a:pPr marL="0" eaLnBrk="1" hangingPunct="1"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     3549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потребители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алкоголя (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73%);</a:t>
            </a:r>
            <a:endParaRPr lang="ru-RU" altLang="ru-RU" sz="24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eaLnBrk="1" hangingPunct="1"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1232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-  потребители наркотических средств (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25,3%);</a:t>
            </a:r>
            <a:endParaRPr lang="ru-RU" altLang="ru-RU" sz="24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eaLnBrk="1" hangingPunct="1"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80 -  потребители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ненаркотических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веществ (1,6%).</a:t>
            </a:r>
            <a:endParaRPr lang="ru-RU" altLang="ru-RU" sz="2400" b="1" dirty="0">
              <a:solidFill>
                <a:srgbClr val="404040"/>
              </a:solidFill>
            </a:endParaRPr>
          </a:p>
        </p:txBody>
      </p:sp>
      <p:sp>
        <p:nvSpPr>
          <p:cNvPr id="5125" name="TextBox 11"/>
          <p:cNvSpPr txBox="1">
            <a:spLocks noChangeArrowheads="1"/>
          </p:cNvSpPr>
          <p:nvPr/>
        </p:nvSpPr>
        <p:spPr bwMode="auto">
          <a:xfrm>
            <a:off x="467545" y="642918"/>
            <a:ext cx="83192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Динамика  впервые зарегистрированных с</a:t>
            </a:r>
          </a:p>
          <a:p>
            <a:pPr algn="ctr" eaLnBrk="1" hangingPunct="1"/>
            <a:r>
              <a:rPr lang="ru-RU" alt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наркологическими     расстройствами    в    крае </a:t>
            </a:r>
            <a:endParaRPr lang="ru-RU" altLang="ru-RU" sz="2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992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</a:rPr>
              <a:t>Формы профилактической работы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3" y="1000107"/>
          <a:ext cx="8643996" cy="5292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331"/>
                <a:gridCol w="4170378"/>
                <a:gridCol w="1592287"/>
              </a:tblGrid>
              <a:tr h="50654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Название мероприятий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Количество за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r>
                        <a:rPr lang="ru-RU" sz="1200" baseline="0" dirty="0" smtClean="0"/>
                        <a:t> год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Охват </a:t>
                      </a:r>
                      <a:endParaRPr lang="ru-RU" sz="1200" dirty="0"/>
                    </a:p>
                  </a:txBody>
                  <a:tcPr/>
                </a:tc>
              </a:tr>
              <a:tr h="50654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Лекции в образовательных </a:t>
                      </a:r>
                    </a:p>
                    <a:p>
                      <a:r>
                        <a:rPr lang="ru-RU" sz="1200" dirty="0" smtClean="0"/>
                        <a:t>Организациях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564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21039 человек</a:t>
                      </a:r>
                      <a:endParaRPr lang="ru-RU" sz="1200" dirty="0"/>
                    </a:p>
                  </a:txBody>
                  <a:tcPr/>
                </a:tc>
              </a:tr>
              <a:tr h="70915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Индивидуальные беседы с обучающимися</a:t>
                      </a:r>
                      <a:r>
                        <a:rPr lang="ru-RU" sz="1200" baseline="0" dirty="0" smtClean="0"/>
                        <a:t> образовательных организаций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785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8342 человек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373576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Видеолектории</a:t>
                      </a:r>
                      <a:r>
                        <a:rPr lang="ru-RU" sz="1200" dirty="0" smtClean="0"/>
                        <a:t>  для обучающихся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620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15689 человек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37357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Родительские</a:t>
                      </a:r>
                      <a:r>
                        <a:rPr lang="ru-RU" sz="1200" baseline="0" dirty="0" smtClean="0"/>
                        <a:t> лектории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4980 человек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373576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Семинары для педагогов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253 человека</a:t>
                      </a:r>
                      <a:endParaRPr lang="ru-RU" sz="1200" dirty="0"/>
                    </a:p>
                  </a:txBody>
                  <a:tcPr/>
                </a:tc>
              </a:tr>
              <a:tr h="373576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в проводимых акциях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3524 человек</a:t>
                      </a:r>
                      <a:endParaRPr lang="ru-RU" sz="1200" dirty="0"/>
                    </a:p>
                  </a:txBody>
                  <a:tcPr/>
                </a:tc>
              </a:tr>
              <a:tr h="373576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Индивидуальная работа психолога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1242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1242 человек</a:t>
                      </a:r>
                      <a:endParaRPr lang="ru-RU" sz="1200" dirty="0"/>
                    </a:p>
                  </a:txBody>
                  <a:tcPr/>
                </a:tc>
              </a:tr>
              <a:tr h="373576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Групповая работа психолога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1142 человек</a:t>
                      </a:r>
                      <a:endParaRPr lang="ru-RU" sz="1200" dirty="0"/>
                    </a:p>
                  </a:txBody>
                  <a:tcPr/>
                </a:tc>
              </a:tr>
              <a:tr h="37357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Проведение профилактических интерактивных игр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1748 человек</a:t>
                      </a:r>
                      <a:endParaRPr lang="ru-RU" sz="1200" dirty="0"/>
                    </a:p>
                  </a:txBody>
                  <a:tcPr/>
                </a:tc>
              </a:tr>
              <a:tr h="42679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Круглые столы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532 человек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</a:rPr>
              <a:t>Формы профилактической работы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857235"/>
          <a:ext cx="8929753" cy="5822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77"/>
                <a:gridCol w="4416399"/>
                <a:gridCol w="1643077"/>
              </a:tblGrid>
              <a:tr h="28574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мероприятий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за 2016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Охват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2895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Профилактические мероприятия, акции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Проведение</a:t>
                      </a:r>
                      <a:r>
                        <a:rPr lang="ru-RU" sz="1200" baseline="0" dirty="0" smtClean="0"/>
                        <a:t> профилактической интерактивной игры «Тропинка»  среди обучающихся в образовательных учреждениях. 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Творческий турнир «Наше здоровье в наших руках!»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КГБУСО «Краевой центр семьи и детей» .</a:t>
                      </a:r>
                    </a:p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Массовое профилактическое мероприятие -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квест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«Дорога к здоровью» в детском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оздоровительном лагере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«Ласточка».</a:t>
                      </a:r>
                    </a:p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Выездная площадка на набережную р. Енисей специалистов врачей психиатров-наркологов, психолог для консультации людей по проблеме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наркозависимости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проведения профилактических бесед, раздачи буклетов и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тест-полосок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для определения наркотиков в организме человека.</a:t>
                      </a:r>
                    </a:p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Краевой форум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профилактологов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Семинар для инспекторов по делам несовершеннолетних.</a:t>
                      </a:r>
                    </a:p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Семинарское занятие для врачей педиатров.</a:t>
                      </a:r>
                    </a:p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Обучающий семинар для психологов.</a:t>
                      </a:r>
                    </a:p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Обучающий семинар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для волонтеров.</a:t>
                      </a:r>
                    </a:p>
                    <a:p>
                      <a:pPr lvl="0"/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Мероприятия по раннему выявлению </a:t>
                      </a:r>
                      <a:r>
                        <a:rPr kumimoji="0" lang="ru-RU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наркопотребителей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2880</a:t>
                      </a:r>
                      <a:r>
                        <a:rPr lang="ru-RU" sz="1200" dirty="0" smtClean="0"/>
                        <a:t> человек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40 человек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240 человек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340 проф. бесед.</a:t>
                      </a:r>
                    </a:p>
                    <a:p>
                      <a:r>
                        <a:rPr lang="ru-RU" sz="1200" dirty="0" smtClean="0"/>
                        <a:t>1000шт. буклетов,</a:t>
                      </a:r>
                    </a:p>
                    <a:p>
                      <a:r>
                        <a:rPr lang="ru-RU" sz="1200" dirty="0" smtClean="0"/>
                        <a:t>10 консультаций,</a:t>
                      </a:r>
                    </a:p>
                    <a:p>
                      <a:r>
                        <a:rPr lang="ru-RU" sz="1200" dirty="0" smtClean="0"/>
                        <a:t>50 тестов на </a:t>
                      </a:r>
                      <a:r>
                        <a:rPr lang="ru-RU" sz="1200" dirty="0" err="1" smtClean="0"/>
                        <a:t>опред</a:t>
                      </a:r>
                      <a:r>
                        <a:rPr lang="ru-RU" sz="1200" dirty="0" smtClean="0"/>
                        <a:t>. наркотиков</a:t>
                      </a:r>
                    </a:p>
                    <a:p>
                      <a:r>
                        <a:rPr lang="ru-RU" sz="1200" dirty="0" smtClean="0"/>
                        <a:t>87 специалистов</a:t>
                      </a:r>
                    </a:p>
                    <a:p>
                      <a:r>
                        <a:rPr lang="ru-RU" sz="1200" dirty="0" smtClean="0"/>
                        <a:t>50 специалистов</a:t>
                      </a:r>
                    </a:p>
                    <a:p>
                      <a:r>
                        <a:rPr lang="ru-RU" sz="1200" dirty="0" smtClean="0"/>
                        <a:t>200 врачей</a:t>
                      </a:r>
                    </a:p>
                    <a:p>
                      <a:r>
                        <a:rPr lang="ru-RU" sz="1200" dirty="0" smtClean="0"/>
                        <a:t>60 специалистов</a:t>
                      </a:r>
                    </a:p>
                    <a:p>
                      <a:r>
                        <a:rPr lang="ru-RU" sz="1200" dirty="0" smtClean="0"/>
                        <a:t>20 волонтеров</a:t>
                      </a:r>
                    </a:p>
                    <a:p>
                      <a:r>
                        <a:rPr lang="ru-RU" sz="1200" dirty="0" smtClean="0"/>
                        <a:t>3041 человек</a:t>
                      </a:r>
                      <a:endParaRPr lang="ru-RU" sz="1200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Обучение специалистов навыкам раннего выявления</a:t>
                      </a:r>
                      <a:r>
                        <a:rPr lang="ru-RU" sz="1200" baseline="0" dirty="0" smtClean="0"/>
                        <a:t> употребления </a:t>
                      </a:r>
                      <a:r>
                        <a:rPr lang="ru-RU" sz="1200" baseline="0" dirty="0" err="1" smtClean="0"/>
                        <a:t>психоактивных</a:t>
                      </a:r>
                      <a:r>
                        <a:rPr lang="ru-RU" sz="1200" baseline="0" dirty="0" smtClean="0"/>
                        <a:t> веществ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Семинары-совещания для педагогов,  сотрудников правоохранительных органов, сотрудников медицинских учреждений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Консультативная помощь по отказу от потребления ПАВ специалистам других медицинских организаций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постоянно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18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7968" cy="796908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</a:rPr>
              <a:t>Тестирование учащихся образовательных учреждений Красноярского края 2010-2016г.г.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1142984"/>
          <a:ext cx="8286808" cy="3409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0100" y="4714884"/>
            <a:ext cx="8143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предмет употребления наркотиков с 2010 года обследовано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89977 учащихся.</a:t>
            </a:r>
          </a:p>
          <a:p>
            <a:pPr algn="ctr"/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Выявлено 1579 случаев употребления наркотических средств.</a:t>
            </a:r>
          </a:p>
          <a:p>
            <a:pPr algn="ctr"/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Основным употребляемым наркотиком выявлен наркотик группы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каннабиноидов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Практические подходы к профилактике употребления </a:t>
            </a:r>
            <a:r>
              <a:rPr lang="ru-RU" sz="3200" b="1" i="1" dirty="0" err="1" smtClean="0">
                <a:solidFill>
                  <a:srgbClr val="7030A0"/>
                </a:solidFill>
              </a:rPr>
              <a:t>психоактивных</a:t>
            </a:r>
            <a:r>
              <a:rPr lang="ru-RU" sz="3200" b="1" i="1" dirty="0" smtClean="0">
                <a:solidFill>
                  <a:srgbClr val="7030A0"/>
                </a:solidFill>
              </a:rPr>
              <a:t> веществ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47529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/>
              <a:t>        В настоящее время существует около </a:t>
            </a:r>
            <a:r>
              <a:rPr lang="ru-RU" sz="2400" b="1" i="1" dirty="0" smtClean="0"/>
              <a:t>шести</a:t>
            </a:r>
            <a:r>
              <a:rPr lang="ru-RU" sz="2400" i="1" dirty="0" smtClean="0"/>
              <a:t> </a:t>
            </a:r>
            <a:r>
              <a:rPr lang="ru-RU" sz="2400" b="1" i="1" dirty="0" smtClean="0"/>
              <a:t>практических подходов</a:t>
            </a:r>
            <a:r>
              <a:rPr lang="ru-RU" sz="2400" b="1" dirty="0" smtClean="0"/>
              <a:t> </a:t>
            </a:r>
            <a:r>
              <a:rPr lang="ru-RU" sz="2400" dirty="0" smtClean="0"/>
              <a:t>к профилактике употребления </a:t>
            </a:r>
            <a:r>
              <a:rPr lang="ru-RU" sz="2400" dirty="0" err="1" smtClean="0"/>
              <a:t>психоактивных</a:t>
            </a:r>
            <a:r>
              <a:rPr lang="ru-RU" sz="2400" dirty="0" smtClean="0"/>
              <a:t> веществ.</a:t>
            </a:r>
          </a:p>
          <a:p>
            <a:pPr>
              <a:buNone/>
            </a:pPr>
            <a:r>
              <a:rPr lang="ru-RU" sz="2400" dirty="0" smtClean="0"/>
              <a:t>	   Самым распространенным является </a:t>
            </a:r>
            <a:r>
              <a:rPr lang="ru-RU" sz="2400" b="1" i="1" dirty="0" smtClean="0"/>
              <a:t>подход, основанный на распространении информации </a:t>
            </a:r>
            <a:r>
              <a:rPr lang="ru-RU" sz="2400" dirty="0" smtClean="0"/>
              <a:t>о пагубном влиянии никотина, алкоголя, наркотических и ненаркотических веществ на организм, поведение человека, продолжительность жизни, о правах и обязанностях, о требованиях, предъявляемых государством и обществом к выполнению установленных для данной возрастной группы социальных норм.</a:t>
            </a:r>
          </a:p>
          <a:p>
            <a:pPr>
              <a:buNone/>
            </a:pPr>
            <a:r>
              <a:rPr lang="ru-RU" sz="2400" dirty="0" smtClean="0"/>
              <a:t>	    Данный подход предполагает, что информирование будет являться эффективным толчком для формирования здорового поведения.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Модель «запугивания»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775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Неэффективна в работе с подростками,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поскольку они: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обладают возрастным негативизмом и протестными реакциями, когда любое «нет» перерастает в «да» под влиянием желания противостоять ограничениям;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приобрели «иммунитет от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пугалок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со стороны взрослых, имея ранний опыт угроз  от «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бабаек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до «никогда больше не пойдешь на улицу», которые не сбывались;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 не верят информации, получаемой от взрослых, подаваемой часто в категоричной форме («курение приводит к смерти», «все наркоманы быстро умирают» и т.п.); </a:t>
            </a:r>
          </a:p>
          <a:p>
            <a:pPr lvl="0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 если взрослые воспринимают знания о болезнях, страданиях и т. п. вполне предметно, как знакомые с несчастьями своей или чужой жизни, то для подростков все это пока - нечто отвлеченное и далекое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Практические подходы к профилактике употребления </a:t>
            </a:r>
            <a:r>
              <a:rPr lang="ru-RU" sz="3200" b="1" i="1" dirty="0" err="1" smtClean="0">
                <a:solidFill>
                  <a:srgbClr val="7030A0"/>
                </a:solidFill>
              </a:rPr>
              <a:t>психоактивных</a:t>
            </a:r>
            <a:r>
              <a:rPr lang="ru-RU" sz="3200" b="1" i="1" dirty="0" smtClean="0">
                <a:solidFill>
                  <a:srgbClr val="7030A0"/>
                </a:solidFill>
              </a:rPr>
              <a:t> веществ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/>
              <a:t>    	Подход, основанный на аффективном (эмоциональном) обучении</a:t>
            </a:r>
            <a:r>
              <a:rPr lang="ru-RU" dirty="0" smtClean="0"/>
              <a:t>. Аффективное обучение базируется на понимании того, что зависимость от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веществ чаще развивается у личностей с трудностями в определении и выражении эмоций, имеющих </a:t>
            </a:r>
            <a:r>
              <a:rPr lang="ru-RU" dirty="0" err="1" smtClean="0"/>
              <a:t>интерперсональные</a:t>
            </a:r>
            <a:r>
              <a:rPr lang="ru-RU" dirty="0" smtClean="0"/>
              <a:t> факторы риска – низкую самооценку, неразвитую способность сопереживания и, в связи с этим, неумение накапливать не только собственный, но и чужой опыт переживаний и принятия решений в сложных стрессовых ситуациях.  Такие люди не умеют открыто проявлять свои эмоции, скованны в проявлении чувств, у них занижена самооценка и поэтому они готовы любой ценой включаться в группу сверстников, даже с помощью приема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веществ.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Практические подходы к профилактике употребления </a:t>
            </a:r>
            <a:r>
              <a:rPr lang="ru-RU" sz="3200" b="1" i="1" dirty="0" err="1" smtClean="0">
                <a:solidFill>
                  <a:srgbClr val="7030A0"/>
                </a:solidFill>
              </a:rPr>
              <a:t>психоактивных</a:t>
            </a:r>
            <a:r>
              <a:rPr lang="ru-RU" sz="3200" b="1" i="1" dirty="0" smtClean="0">
                <a:solidFill>
                  <a:srgbClr val="7030A0"/>
                </a:solidFill>
              </a:rPr>
              <a:t> веществ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935480"/>
            <a:ext cx="9001156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i="1" dirty="0" smtClean="0"/>
              <a:t>Используемые методы</a:t>
            </a:r>
            <a:r>
              <a:rPr lang="ru-RU" dirty="0" smtClean="0"/>
              <a:t>: групповые или индивидуальные беседы и лекции, мозговые штурмы, тренинги, которые направлены на повышение самооценки, дискуссии и разборы конфликтных и стрессовых ситуаций с поиском верной стратегии поведения и принятия решения.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Практические подходы к профилактике употребления </a:t>
            </a:r>
            <a:r>
              <a:rPr lang="ru-RU" sz="3200" b="1" i="1" dirty="0" err="1" smtClean="0">
                <a:solidFill>
                  <a:srgbClr val="7030A0"/>
                </a:solidFill>
              </a:rPr>
              <a:t>психоактивных</a:t>
            </a:r>
            <a:r>
              <a:rPr lang="ru-RU" sz="3200" b="1" i="1" dirty="0" smtClean="0">
                <a:solidFill>
                  <a:srgbClr val="7030A0"/>
                </a:solidFill>
              </a:rPr>
              <a:t> веществ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072594" cy="5429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i="1" dirty="0" smtClean="0"/>
              <a:t>    	</a:t>
            </a:r>
            <a:r>
              <a:rPr lang="ru-RU" b="1" dirty="0" smtClean="0"/>
              <a:t>Подход, основанный на эффективном участии семьи в жизни ребенка, что играет важную роль, способствуя или препятствуя началу употребления ПАВ.</a:t>
            </a:r>
            <a:r>
              <a:rPr lang="ru-RU" dirty="0" smtClean="0"/>
              <a:t> В связи с этим важны программы для родителей или программы, направленные на предотвращение социального давления среды сверстников, употребляющих </a:t>
            </a:r>
            <a:r>
              <a:rPr lang="ru-RU" dirty="0" err="1" smtClean="0"/>
              <a:t>психоактивные</a:t>
            </a:r>
            <a:r>
              <a:rPr lang="ru-RU" dirty="0" smtClean="0"/>
              <a:t> вещества. Это тренинги устойчивости к социальному давлению сверстников, в процессе которых дети и подростки обучаются навыкам отказа от предлагаемых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веществ, программы, направленные против влияния родителей, употребляющих табак, алкоголь и наркотики.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Практические подходы к профилактике употребления </a:t>
            </a:r>
            <a:r>
              <a:rPr lang="ru-RU" sz="3200" b="1" i="1" dirty="0" err="1" smtClean="0">
                <a:solidFill>
                  <a:srgbClr val="7030A0"/>
                </a:solidFill>
              </a:rPr>
              <a:t>психоактивных</a:t>
            </a:r>
            <a:r>
              <a:rPr lang="ru-RU" sz="3200" b="1" i="1" dirty="0" smtClean="0">
                <a:solidFill>
                  <a:srgbClr val="7030A0"/>
                </a:solidFill>
              </a:rPr>
              <a:t> веществ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929222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Очень важны семейные ценности, что является главным фактором предотвращения употребления ребенком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психоактивных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 веществ.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    	Именно родительская миссия помогает ребенку сделать правильный выбор, научить сопротивляться провоцирующим влияниям. </a:t>
            </a:r>
          </a:p>
          <a:p>
            <a:pPr algn="just">
              <a:spcBef>
                <a:spcPts val="0"/>
              </a:spcBef>
              <a:buNone/>
            </a:pP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onstanti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		Родители  должны знать, что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    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есть способы поддерживать здоровый образ жизни ребенка: </a:t>
            </a:r>
          </a:p>
          <a:p>
            <a:pPr marL="457200" indent="-45720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	 1. стимулировать его участие в разных видах деятельности, не заставляя его всегда побеждать;</a:t>
            </a:r>
          </a:p>
          <a:p>
            <a:pPr marL="457200" indent="-45720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	 2.  делать вместе со своим ребенком как можно больше дел.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Практические подходы к профилактике употребления </a:t>
            </a:r>
            <a:r>
              <a:rPr lang="ru-RU" sz="3200" b="1" i="1" dirty="0" err="1" smtClean="0">
                <a:solidFill>
                  <a:srgbClr val="7030A0"/>
                </a:solidFill>
              </a:rPr>
              <a:t>психоактивных</a:t>
            </a:r>
            <a:r>
              <a:rPr lang="ru-RU" sz="3200" b="1" i="1" dirty="0" smtClean="0">
                <a:solidFill>
                  <a:srgbClr val="7030A0"/>
                </a:solidFill>
              </a:rPr>
              <a:t> веществ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006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i="1" dirty="0" smtClean="0"/>
              <a:t>           </a:t>
            </a:r>
            <a:r>
              <a:rPr lang="ru-RU" b="1" i="1" u="sng" dirty="0" smtClean="0"/>
              <a:t>Подход, основанный на формировании жизненных навыков</a:t>
            </a:r>
            <a:r>
              <a:rPr lang="ru-RU" b="1" i="1" dirty="0" smtClean="0"/>
              <a:t>, </a:t>
            </a:r>
            <a:r>
              <a:rPr lang="ru-RU" dirty="0" smtClean="0"/>
              <a:t>помогающий справиться с ситуациями риска зависимостей. Это укрепление защитных факторов личности: развитии положительной самооценки; терпимости к разнообразию людей и их жизненных позиций; тренировка сопротивления негативным процессам, преодоление тревоги,  повышение индивидуальной компетентности, обучение навыкам принятия решений, самосовершенствования, </a:t>
            </a:r>
          </a:p>
          <a:p>
            <a:pPr algn="just">
              <a:buNone/>
            </a:pPr>
            <a:r>
              <a:rPr lang="ru-RU" dirty="0" smtClean="0"/>
              <a:t>    устойчивости к влиянию других.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30482572"/>
              </p:ext>
            </p:extLst>
          </p:nvPr>
        </p:nvGraphicFramePr>
        <p:xfrm>
          <a:off x="755576" y="1021266"/>
          <a:ext cx="8208912" cy="3550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20820862"/>
              </p:ext>
            </p:extLst>
          </p:nvPr>
        </p:nvGraphicFramePr>
        <p:xfrm>
          <a:off x="9828584" y="404664"/>
          <a:ext cx="392430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Подзаголовок 2"/>
          <p:cNvSpPr txBox="1">
            <a:spLocks/>
          </p:cNvSpPr>
          <p:nvPr/>
        </p:nvSpPr>
        <p:spPr bwMode="auto">
          <a:xfrm>
            <a:off x="481295" y="4581128"/>
            <a:ext cx="8496944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lvl="0" eaLnBrk="1" hangingPunct="1"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2016 году всего зарегистрировано 35 805 больных </a:t>
            </a:r>
            <a:b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с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наркологическими расстройствами:</a:t>
            </a:r>
          </a:p>
          <a:p>
            <a:pPr marL="0" lvl="0" eaLnBrk="1" hangingPunct="1"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27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567 -  потребители алкоголя (77%);</a:t>
            </a:r>
          </a:p>
          <a:p>
            <a:pPr marL="0" lvl="0" eaLnBrk="1" hangingPunct="1"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7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862 -  потребители наркотических средств (22%);</a:t>
            </a:r>
          </a:p>
          <a:p>
            <a:pPr marL="0" lvl="0" eaLnBrk="1" hangingPunct="1"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 3</a:t>
            </a:r>
            <a:r>
              <a:rPr lang="en-US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-  потребители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ненаркотических веществ (1%).</a:t>
            </a:r>
            <a:endParaRPr lang="ru-RU" altLang="ru-RU" sz="2400" b="1" dirty="0">
              <a:solidFill>
                <a:srgbClr val="404040"/>
              </a:solidFill>
            </a:endParaRPr>
          </a:p>
        </p:txBody>
      </p:sp>
      <p:sp>
        <p:nvSpPr>
          <p:cNvPr id="5125" name="TextBox 11"/>
          <p:cNvSpPr txBox="1">
            <a:spLocks noChangeArrowheads="1"/>
          </p:cNvSpPr>
          <p:nvPr/>
        </p:nvSpPr>
        <p:spPr bwMode="auto">
          <a:xfrm>
            <a:off x="400090" y="714357"/>
            <a:ext cx="85643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Динамика   зарегистрированных с</a:t>
            </a:r>
          </a:p>
          <a:p>
            <a:pPr algn="ctr" eaLnBrk="1" hangingPunct="1"/>
            <a:r>
              <a:rPr lang="ru-RU" alt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наркологическими    расстройствами   в   крае </a:t>
            </a:r>
            <a:endParaRPr lang="ru-RU" altLang="ru-RU" sz="2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Практические подходы к профилактике употребления </a:t>
            </a:r>
            <a:r>
              <a:rPr lang="ru-RU" sz="3200" b="1" i="1" dirty="0" err="1" smtClean="0">
                <a:solidFill>
                  <a:srgbClr val="7030A0"/>
                </a:solidFill>
              </a:rPr>
              <a:t>психоактивных</a:t>
            </a:r>
            <a:r>
              <a:rPr lang="ru-RU" sz="3200" b="1" i="1" dirty="0" smtClean="0">
                <a:solidFill>
                  <a:srgbClr val="7030A0"/>
                </a:solidFill>
              </a:rPr>
              <a:t> веществ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43050"/>
            <a:ext cx="8858312" cy="507209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i="1" dirty="0" smtClean="0"/>
              <a:t>Подход, основанный на развитии альтернативной употреблению </a:t>
            </a:r>
            <a:r>
              <a:rPr lang="ru-RU" b="1" i="1" dirty="0" err="1" smtClean="0"/>
              <a:t>психоактивных</a:t>
            </a:r>
            <a:r>
              <a:rPr lang="ru-RU" b="1" i="1" dirty="0" smtClean="0"/>
              <a:t> веществ деятельности </a:t>
            </a:r>
            <a:r>
              <a:rPr lang="ru-RU" dirty="0" smtClean="0"/>
              <a:t>предполагает необходимость развития альтернативных социальных программ для молодежи, в которых могут быть реализованы стремление к риску, поиск острых ощущений, повышенная поведенческая активность, столь свойственная молодым.</a:t>
            </a:r>
          </a:p>
          <a:p>
            <a:pPr algn="just">
              <a:buNone/>
            </a:pPr>
            <a:r>
              <a:rPr lang="ru-RU" dirty="0" smtClean="0"/>
              <a:t>		Данное направление является попыткой развития специфической активности с целью уменьшить риск употребления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веществ:</a:t>
            </a:r>
          </a:p>
          <a:p>
            <a:pPr algn="just">
              <a:buNone/>
            </a:pPr>
            <a:r>
              <a:rPr lang="ru-RU" dirty="0" smtClean="0"/>
              <a:t>-специфическая активность (путешествия с приключениями);</a:t>
            </a:r>
          </a:p>
          <a:p>
            <a:pPr algn="just">
              <a:buNone/>
            </a:pPr>
            <a:r>
              <a:rPr lang="ru-RU" dirty="0" smtClean="0"/>
              <a:t>-занятия творчеством или спортом;</a:t>
            </a:r>
          </a:p>
          <a:p>
            <a:pPr algn="just">
              <a:buNone/>
            </a:pPr>
            <a:r>
              <a:rPr lang="ru-RU" dirty="0" smtClean="0"/>
              <a:t>-разнообразные хобби, клубы;</a:t>
            </a:r>
          </a:p>
          <a:p>
            <a:pPr algn="just">
              <a:buNone/>
            </a:pPr>
            <a:r>
              <a:rPr lang="ru-RU" dirty="0" smtClean="0"/>
              <a:t>-выделение специальных задач в отношении подростков из неблагополучных семей, других групп риска. </a:t>
            </a:r>
          </a:p>
          <a:p>
            <a:pPr algn="just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</a:rPr>
              <a:t>Практические подходы к профилактике </a:t>
            </a:r>
            <a:br>
              <a:rPr lang="ru-RU" sz="2800" b="1" i="1" dirty="0" smtClean="0">
                <a:solidFill>
                  <a:srgbClr val="7030A0"/>
                </a:solidFill>
              </a:rPr>
            </a:br>
            <a:r>
              <a:rPr lang="ru-RU" sz="2800" b="1" i="1" dirty="0" smtClean="0">
                <a:solidFill>
                  <a:srgbClr val="7030A0"/>
                </a:solidFill>
              </a:rPr>
              <a:t>употребления </a:t>
            </a:r>
            <a:r>
              <a:rPr lang="ru-RU" sz="2800" b="1" i="1" dirty="0" err="1" smtClean="0">
                <a:solidFill>
                  <a:srgbClr val="7030A0"/>
                </a:solidFill>
              </a:rPr>
              <a:t>психоактивных</a:t>
            </a:r>
            <a:r>
              <a:rPr lang="ru-RU" sz="2800" b="1" i="1" dirty="0" smtClean="0">
                <a:solidFill>
                  <a:srgbClr val="7030A0"/>
                </a:solidFill>
              </a:rPr>
              <a:t> веществ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06" y="1500174"/>
            <a:ext cx="8929750" cy="482442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i="1" dirty="0" smtClean="0"/>
              <a:t>		Подход, основанный на укреплении здоровья.</a:t>
            </a:r>
          </a:p>
          <a:p>
            <a:pPr algn="just">
              <a:buNone/>
            </a:pPr>
            <a:r>
              <a:rPr lang="ru-RU" dirty="0" smtClean="0"/>
              <a:t>		Он сочетает в себе личный выбор и социальную ответственность за здоровье.</a:t>
            </a:r>
          </a:p>
          <a:p>
            <a:pPr algn="just">
              <a:buNone/>
            </a:pPr>
            <a:r>
              <a:rPr lang="ru-RU" dirty="0" smtClean="0"/>
              <a:t>		Основой является развитие здоровой личности, проявляющей здоровый жизненный стиль, влияющий не только на собственное благополучие, но и способствующий позитивным изменениям среды, социальной и культурной ситуации.</a:t>
            </a:r>
          </a:p>
          <a:p>
            <a:pPr algn="just">
              <a:buNone/>
            </a:pPr>
            <a:r>
              <a:rPr lang="ru-RU" dirty="0" smtClean="0"/>
              <a:t>		Существуют следующие программы укрепления здоровья:</a:t>
            </a:r>
          </a:p>
          <a:p>
            <a:pPr algn="just">
              <a:buNone/>
            </a:pPr>
            <a:r>
              <a:rPr lang="ru-RU" dirty="0" smtClean="0"/>
              <a:t>	1. личная гигиена, физическое и эмоциональной развитие, здоровый образ жизни (питание, досуг);</a:t>
            </a:r>
          </a:p>
          <a:p>
            <a:pPr algn="just">
              <a:buNone/>
            </a:pPr>
            <a:r>
              <a:rPr lang="ru-RU" dirty="0" smtClean="0"/>
              <a:t>	2. среда и общественное здоровье подразумевает влияние средств массовой информации, концентрацию общественных усилий для улучшения жизни;</a:t>
            </a:r>
          </a:p>
          <a:p>
            <a:pPr algn="just">
              <a:buNone/>
            </a:pPr>
            <a:r>
              <a:rPr lang="ru-RU" dirty="0" smtClean="0"/>
              <a:t>	3. </a:t>
            </a:r>
            <a:r>
              <a:rPr lang="ru-RU" dirty="0" err="1" smtClean="0"/>
              <a:t>интерперсональные</a:t>
            </a:r>
            <a:r>
              <a:rPr lang="ru-RU" dirty="0" smtClean="0"/>
              <a:t> связи, такие как эмоциональные потребности, связь с противоположным полом, с родителями, учителями, обучение взрослых и родителей.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4282" y="571480"/>
            <a:ext cx="8786874" cy="642942"/>
          </a:xfrm>
        </p:spPr>
        <p:txBody>
          <a:bodyPr>
            <a:normAutofit fontScale="90000"/>
          </a:bodyPr>
          <a:lstStyle/>
          <a:p>
            <a:r>
              <a:rPr lang="ru-RU" sz="3200" b="1" i="1" dirty="0">
                <a:solidFill>
                  <a:srgbClr val="7030A0"/>
                </a:solidFill>
              </a:rPr>
              <a:t>Сравнили эффективности разных методов работы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52600" y="1373188"/>
            <a:ext cx="6873875" cy="4646612"/>
            <a:chOff x="1104" y="865"/>
            <a:chExt cx="4330" cy="2927"/>
          </a:xfrm>
        </p:grpSpPr>
        <p:sp>
          <p:nvSpPr>
            <p:cNvPr id="473092" name="Freeform 4"/>
            <p:cNvSpPr>
              <a:spLocks/>
            </p:cNvSpPr>
            <p:nvPr/>
          </p:nvSpPr>
          <p:spPr bwMode="auto">
            <a:xfrm rot="1173267">
              <a:off x="2398" y="1275"/>
              <a:ext cx="3036" cy="22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672"/>
                </a:cxn>
                <a:cxn ang="0">
                  <a:pos x="384" y="240"/>
                </a:cxn>
                <a:cxn ang="0">
                  <a:pos x="0" y="0"/>
                </a:cxn>
              </a:cxnLst>
              <a:rect l="0" t="0" r="r" b="b"/>
              <a:pathLst>
                <a:path w="384" h="672">
                  <a:moveTo>
                    <a:pt x="0" y="0"/>
                  </a:moveTo>
                  <a:lnTo>
                    <a:pt x="336" y="672"/>
                  </a:lnTo>
                  <a:lnTo>
                    <a:pt x="38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3093" name="AutoShape 5"/>
            <p:cNvSpPr>
              <a:spLocks noChangeArrowheads="1"/>
            </p:cNvSpPr>
            <p:nvPr/>
          </p:nvSpPr>
          <p:spPr bwMode="auto">
            <a:xfrm>
              <a:off x="1104" y="865"/>
              <a:ext cx="3504" cy="2927"/>
            </a:xfrm>
            <a:prstGeom prst="triangle">
              <a:avLst>
                <a:gd name="adj" fmla="val 50000"/>
              </a:avLst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209800" y="1371600"/>
            <a:ext cx="5740400" cy="3883025"/>
            <a:chOff x="1392" y="864"/>
            <a:chExt cx="3616" cy="2446"/>
          </a:xfrm>
        </p:grpSpPr>
        <p:sp>
          <p:nvSpPr>
            <p:cNvPr id="473095" name="Freeform 7"/>
            <p:cNvSpPr>
              <a:spLocks/>
            </p:cNvSpPr>
            <p:nvPr/>
          </p:nvSpPr>
          <p:spPr bwMode="auto">
            <a:xfrm rot="1173267">
              <a:off x="2464" y="1195"/>
              <a:ext cx="2544" cy="18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672"/>
                </a:cxn>
                <a:cxn ang="0">
                  <a:pos x="384" y="240"/>
                </a:cxn>
                <a:cxn ang="0">
                  <a:pos x="0" y="0"/>
                </a:cxn>
              </a:cxnLst>
              <a:rect l="0" t="0" r="r" b="b"/>
              <a:pathLst>
                <a:path w="384" h="672">
                  <a:moveTo>
                    <a:pt x="0" y="0"/>
                  </a:moveTo>
                  <a:lnTo>
                    <a:pt x="336" y="672"/>
                  </a:lnTo>
                  <a:lnTo>
                    <a:pt x="38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3096" name="AutoShape 8"/>
            <p:cNvSpPr>
              <a:spLocks noChangeArrowheads="1"/>
            </p:cNvSpPr>
            <p:nvPr/>
          </p:nvSpPr>
          <p:spPr bwMode="auto">
            <a:xfrm>
              <a:off x="1392" y="864"/>
              <a:ext cx="2928" cy="2446"/>
            </a:xfrm>
            <a:prstGeom prst="triangle">
              <a:avLst>
                <a:gd name="adj" fmla="val 50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667000" y="1371600"/>
            <a:ext cx="4619625" cy="3119438"/>
            <a:chOff x="1680" y="864"/>
            <a:chExt cx="2910" cy="1965"/>
          </a:xfrm>
        </p:grpSpPr>
        <p:sp>
          <p:nvSpPr>
            <p:cNvPr id="473098" name="Freeform 10"/>
            <p:cNvSpPr>
              <a:spLocks/>
            </p:cNvSpPr>
            <p:nvPr/>
          </p:nvSpPr>
          <p:spPr bwMode="auto">
            <a:xfrm rot="1173267">
              <a:off x="2526" y="1135"/>
              <a:ext cx="2064" cy="14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672"/>
                </a:cxn>
                <a:cxn ang="0">
                  <a:pos x="384" y="240"/>
                </a:cxn>
                <a:cxn ang="0">
                  <a:pos x="0" y="0"/>
                </a:cxn>
              </a:cxnLst>
              <a:rect l="0" t="0" r="r" b="b"/>
              <a:pathLst>
                <a:path w="384" h="672">
                  <a:moveTo>
                    <a:pt x="0" y="0"/>
                  </a:moveTo>
                  <a:lnTo>
                    <a:pt x="336" y="672"/>
                  </a:lnTo>
                  <a:lnTo>
                    <a:pt x="38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3099" name="AutoShape 11"/>
            <p:cNvSpPr>
              <a:spLocks noChangeArrowheads="1"/>
            </p:cNvSpPr>
            <p:nvPr/>
          </p:nvSpPr>
          <p:spPr bwMode="auto">
            <a:xfrm>
              <a:off x="1680" y="864"/>
              <a:ext cx="2352" cy="1965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3124200" y="1371600"/>
            <a:ext cx="3500438" cy="2355850"/>
            <a:chOff x="1968" y="864"/>
            <a:chExt cx="2205" cy="1484"/>
          </a:xfrm>
        </p:grpSpPr>
        <p:sp>
          <p:nvSpPr>
            <p:cNvPr id="473101" name="Freeform 13"/>
            <p:cNvSpPr>
              <a:spLocks/>
            </p:cNvSpPr>
            <p:nvPr/>
          </p:nvSpPr>
          <p:spPr bwMode="auto">
            <a:xfrm rot="1173267">
              <a:off x="2619" y="1059"/>
              <a:ext cx="1554" cy="11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672"/>
                </a:cxn>
                <a:cxn ang="0">
                  <a:pos x="384" y="240"/>
                </a:cxn>
                <a:cxn ang="0">
                  <a:pos x="0" y="0"/>
                </a:cxn>
              </a:cxnLst>
              <a:rect l="0" t="0" r="r" b="b"/>
              <a:pathLst>
                <a:path w="384" h="672">
                  <a:moveTo>
                    <a:pt x="0" y="0"/>
                  </a:moveTo>
                  <a:lnTo>
                    <a:pt x="336" y="672"/>
                  </a:lnTo>
                  <a:lnTo>
                    <a:pt x="38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3102" name="AutoShape 14"/>
            <p:cNvSpPr>
              <a:spLocks noChangeArrowheads="1"/>
            </p:cNvSpPr>
            <p:nvPr/>
          </p:nvSpPr>
          <p:spPr bwMode="auto">
            <a:xfrm>
              <a:off x="1968" y="864"/>
              <a:ext cx="1776" cy="1484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505200" y="1371600"/>
            <a:ext cx="2552700" cy="1728788"/>
            <a:chOff x="2208" y="864"/>
            <a:chExt cx="1608" cy="1089"/>
          </a:xfrm>
        </p:grpSpPr>
        <p:sp>
          <p:nvSpPr>
            <p:cNvPr id="473104" name="AutoShape 16"/>
            <p:cNvSpPr>
              <a:spLocks noChangeArrowheads="1"/>
            </p:cNvSpPr>
            <p:nvPr/>
          </p:nvSpPr>
          <p:spPr bwMode="auto">
            <a:xfrm>
              <a:off x="2208" y="864"/>
              <a:ext cx="1296" cy="1089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3105" name="Freeform 17"/>
            <p:cNvSpPr>
              <a:spLocks/>
            </p:cNvSpPr>
            <p:nvPr/>
          </p:nvSpPr>
          <p:spPr bwMode="auto">
            <a:xfrm rot="1173267">
              <a:off x="2674" y="990"/>
              <a:ext cx="1142" cy="8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672"/>
                </a:cxn>
                <a:cxn ang="0">
                  <a:pos x="384" y="240"/>
                </a:cxn>
                <a:cxn ang="0">
                  <a:pos x="0" y="0"/>
                </a:cxn>
              </a:cxnLst>
              <a:rect l="0" t="0" r="r" b="b"/>
              <a:pathLst>
                <a:path w="384" h="672">
                  <a:moveTo>
                    <a:pt x="0" y="0"/>
                  </a:moveTo>
                  <a:lnTo>
                    <a:pt x="336" y="672"/>
                  </a:lnTo>
                  <a:lnTo>
                    <a:pt x="38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3914775" y="1349375"/>
            <a:ext cx="1552575" cy="1057275"/>
            <a:chOff x="2466" y="850"/>
            <a:chExt cx="978" cy="666"/>
          </a:xfrm>
        </p:grpSpPr>
        <p:sp>
          <p:nvSpPr>
            <p:cNvPr id="473107" name="AutoShape 19"/>
            <p:cNvSpPr>
              <a:spLocks noChangeArrowheads="1"/>
            </p:cNvSpPr>
            <p:nvPr/>
          </p:nvSpPr>
          <p:spPr bwMode="auto">
            <a:xfrm>
              <a:off x="2466" y="850"/>
              <a:ext cx="768" cy="666"/>
            </a:xfrm>
            <a:prstGeom prst="triangle">
              <a:avLst>
                <a:gd name="adj" fmla="val 50000"/>
              </a:avLst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3108" name="Freeform 20"/>
            <p:cNvSpPr>
              <a:spLocks/>
            </p:cNvSpPr>
            <p:nvPr/>
          </p:nvSpPr>
          <p:spPr bwMode="auto">
            <a:xfrm rot="1173267">
              <a:off x="2736" y="927"/>
              <a:ext cx="708" cy="5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672"/>
                </a:cxn>
                <a:cxn ang="0">
                  <a:pos x="384" y="240"/>
                </a:cxn>
                <a:cxn ang="0">
                  <a:pos x="0" y="0"/>
                </a:cxn>
              </a:cxnLst>
              <a:rect l="0" t="0" r="r" b="b"/>
              <a:pathLst>
                <a:path w="384" h="672">
                  <a:moveTo>
                    <a:pt x="0" y="0"/>
                  </a:moveTo>
                  <a:lnTo>
                    <a:pt x="336" y="672"/>
                  </a:lnTo>
                  <a:lnTo>
                    <a:pt x="38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C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73109" name="Text Box 21"/>
          <p:cNvSpPr txBox="1">
            <a:spLocks noChangeArrowheads="1"/>
          </p:cNvSpPr>
          <p:nvPr/>
        </p:nvSpPr>
        <p:spPr bwMode="auto">
          <a:xfrm>
            <a:off x="533400" y="1600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ru-RU" sz="240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Лекция</a:t>
            </a:r>
          </a:p>
        </p:txBody>
      </p:sp>
      <p:sp>
        <p:nvSpPr>
          <p:cNvPr id="473110" name="Text Box 22"/>
          <p:cNvSpPr txBox="1">
            <a:spLocks noChangeArrowheads="1"/>
          </p:cNvSpPr>
          <p:nvPr/>
        </p:nvSpPr>
        <p:spPr bwMode="auto">
          <a:xfrm>
            <a:off x="214282" y="2143116"/>
            <a:ext cx="3571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ru-RU" sz="2400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Чтение специальной литературы </a:t>
            </a:r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73111" name="Text Box 23"/>
          <p:cNvSpPr txBox="1">
            <a:spLocks noChangeArrowheads="1"/>
          </p:cNvSpPr>
          <p:nvPr/>
        </p:nvSpPr>
        <p:spPr bwMode="auto">
          <a:xfrm>
            <a:off x="214282" y="3200400"/>
            <a:ext cx="359571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ru-RU" sz="240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Аудио-видео пособия</a:t>
            </a:r>
            <a:endParaRPr lang="ru-RU" sz="1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73112" name="Text Box 24"/>
          <p:cNvSpPr txBox="1">
            <a:spLocks noChangeArrowheads="1"/>
          </p:cNvSpPr>
          <p:nvPr/>
        </p:nvSpPr>
        <p:spPr bwMode="auto">
          <a:xfrm>
            <a:off x="214282" y="3886200"/>
            <a:ext cx="344331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ru-RU" sz="2400" dirty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Наглядные пособия</a:t>
            </a:r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73113" name="Text Box 25"/>
          <p:cNvSpPr txBox="1">
            <a:spLocks noChangeArrowheads="1"/>
          </p:cNvSpPr>
          <p:nvPr/>
        </p:nvSpPr>
        <p:spPr bwMode="auto">
          <a:xfrm>
            <a:off x="214282" y="4648200"/>
            <a:ext cx="382431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ru-RU" sz="2400" dirty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Обсуждение в группах</a:t>
            </a:r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73114" name="Text Box 26"/>
          <p:cNvSpPr txBox="1">
            <a:spLocks noChangeArrowheads="1"/>
          </p:cNvSpPr>
          <p:nvPr/>
        </p:nvSpPr>
        <p:spPr bwMode="auto">
          <a:xfrm>
            <a:off x="214282" y="5410200"/>
            <a:ext cx="351951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ru-RU" sz="2400" dirty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Обучение действием</a:t>
            </a:r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73115" name="Text Box 27"/>
          <p:cNvSpPr txBox="1">
            <a:spLocks noChangeArrowheads="1"/>
          </p:cNvSpPr>
          <p:nvPr/>
        </p:nvSpPr>
        <p:spPr bwMode="auto">
          <a:xfrm>
            <a:off x="4191000" y="1752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5%</a:t>
            </a:r>
          </a:p>
        </p:txBody>
      </p:sp>
      <p:sp>
        <p:nvSpPr>
          <p:cNvPr id="473116" name="Text Box 28"/>
          <p:cNvSpPr txBox="1">
            <a:spLocks noChangeArrowheads="1"/>
          </p:cNvSpPr>
          <p:nvPr/>
        </p:nvSpPr>
        <p:spPr bwMode="auto">
          <a:xfrm>
            <a:off x="4038600" y="2514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10 %</a:t>
            </a:r>
          </a:p>
        </p:txBody>
      </p:sp>
      <p:sp>
        <p:nvSpPr>
          <p:cNvPr id="473117" name="Text Box 29"/>
          <p:cNvSpPr txBox="1">
            <a:spLocks noChangeArrowheads="1"/>
          </p:cNvSpPr>
          <p:nvPr/>
        </p:nvSpPr>
        <p:spPr bwMode="auto">
          <a:xfrm>
            <a:off x="4038600" y="3200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20 %</a:t>
            </a:r>
          </a:p>
        </p:txBody>
      </p:sp>
      <p:sp>
        <p:nvSpPr>
          <p:cNvPr id="473118" name="Text Box 30"/>
          <p:cNvSpPr txBox="1">
            <a:spLocks noChangeArrowheads="1"/>
          </p:cNvSpPr>
          <p:nvPr/>
        </p:nvSpPr>
        <p:spPr bwMode="auto">
          <a:xfrm>
            <a:off x="4038600" y="3886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30 %</a:t>
            </a:r>
          </a:p>
        </p:txBody>
      </p:sp>
      <p:sp>
        <p:nvSpPr>
          <p:cNvPr id="473119" name="Text Box 31"/>
          <p:cNvSpPr txBox="1">
            <a:spLocks noChangeArrowheads="1"/>
          </p:cNvSpPr>
          <p:nvPr/>
        </p:nvSpPr>
        <p:spPr bwMode="auto">
          <a:xfrm>
            <a:off x="4038600" y="4648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50 %</a:t>
            </a:r>
          </a:p>
        </p:txBody>
      </p:sp>
      <p:sp>
        <p:nvSpPr>
          <p:cNvPr id="473120" name="Text Box 32"/>
          <p:cNvSpPr txBox="1">
            <a:spLocks noChangeArrowheads="1"/>
          </p:cNvSpPr>
          <p:nvPr/>
        </p:nvSpPr>
        <p:spPr bwMode="auto">
          <a:xfrm>
            <a:off x="4038600" y="5410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70 %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109" grpId="0" autoUpdateAnimBg="0"/>
      <p:bldP spid="473110" grpId="0" autoUpdateAnimBg="0"/>
      <p:bldP spid="473111" grpId="0" autoUpdateAnimBg="0"/>
      <p:bldP spid="473112" grpId="0" autoUpdateAnimBg="0"/>
      <p:bldP spid="473113" grpId="0" autoUpdateAnimBg="0"/>
      <p:bldP spid="473114" grpId="0" autoUpdateAnimBg="0"/>
      <p:bldP spid="473115" grpId="0" autoUpdateAnimBg="0"/>
      <p:bldP spid="473116" grpId="0" autoUpdateAnimBg="0"/>
      <p:bldP spid="473117" grpId="0" autoUpdateAnimBg="0"/>
      <p:bldP spid="473118" grpId="0" autoUpdateAnimBg="0"/>
      <p:bldP spid="473119" grpId="0" autoUpdateAnimBg="0"/>
      <p:bldP spid="47312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06" y="428604"/>
            <a:ext cx="9001188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Б Л А Г О Д А Р Ю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З А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В Н И М А Н И Е</a:t>
            </a:r>
            <a:r>
              <a:rPr lang="ru-RU" dirty="0" smtClean="0">
                <a:solidFill>
                  <a:srgbClr val="FF0000"/>
                </a:solidFill>
              </a:rPr>
              <a:t>!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7"/>
            <a:ext cx="857256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57166"/>
            <a:ext cx="8229600" cy="142876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структура </a:t>
            </a:r>
            <a:br>
              <a:rPr lang="ru-RU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первичной наркологической заболеваемости</a:t>
            </a:r>
            <a:endParaRPr lang="ru-RU" sz="32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55245606"/>
              </p:ext>
            </p:extLst>
          </p:nvPr>
        </p:nvGraphicFramePr>
        <p:xfrm>
          <a:off x="755576" y="2204864"/>
          <a:ext cx="8229600" cy="3921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1567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86874" cy="628654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dirty="0" smtClean="0"/>
          </a:p>
          <a:p>
            <a:endParaRPr lang="ru-RU" sz="1600" b="1" dirty="0" smtClean="0">
              <a:solidFill>
                <a:srgbClr val="002060"/>
              </a:solidFill>
            </a:endParaRPr>
          </a:p>
          <a:p>
            <a:endParaRPr lang="ru-RU" sz="1600" b="1" dirty="0" smtClean="0">
              <a:solidFill>
                <a:srgbClr val="002060"/>
              </a:solidFill>
            </a:endParaRPr>
          </a:p>
          <a:p>
            <a:endParaRPr lang="ru-RU" sz="1600" b="1" dirty="0" smtClean="0">
              <a:solidFill>
                <a:srgbClr val="FF0000"/>
              </a:solidFill>
            </a:endParaRPr>
          </a:p>
          <a:p>
            <a:endParaRPr lang="ru-RU" sz="1600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9144000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9144000" cy="603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688" y="220663"/>
            <a:ext cx="8555037" cy="641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00108"/>
            <a:ext cx="9001156" cy="5451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000108"/>
            <a:ext cx="8783637" cy="565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3463</TotalTime>
  <Words>1110</Words>
  <Application>Microsoft Office PowerPoint</Application>
  <PresentationFormat>Экран (4:3)</PresentationFormat>
  <Paragraphs>233</Paragraphs>
  <Slides>34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Поток</vt:lpstr>
      <vt:lpstr>Слайд 1</vt:lpstr>
      <vt:lpstr>Слайд 2</vt:lpstr>
      <vt:lpstr>Слайд 3</vt:lpstr>
      <vt:lpstr>Возрастная структура  первичной наркологической заболеваемости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Принципы профилактики аддиктивного поведения</vt:lpstr>
      <vt:lpstr>Слайд 15</vt:lpstr>
      <vt:lpstr>Модели профилактики</vt:lpstr>
      <vt:lpstr>Основные уровни  профилактического воздействия</vt:lpstr>
      <vt:lpstr>Ближайшие задачи профилактики</vt:lpstr>
      <vt:lpstr>Долгосрочные задачи профилактики</vt:lpstr>
      <vt:lpstr>Формы профилактической работы</vt:lpstr>
      <vt:lpstr>Формы профилактической работы</vt:lpstr>
      <vt:lpstr>Тестирование учащихся образовательных учреждений Красноярского края 2010-2016г.г.</vt:lpstr>
      <vt:lpstr>Практические подходы к профилактике употребления психоактивных веществ</vt:lpstr>
      <vt:lpstr>Модель «запугивания»</vt:lpstr>
      <vt:lpstr>Практические подходы к профилактике употребления психоактивных веществ</vt:lpstr>
      <vt:lpstr>Практические подходы к профилактике употребления психоактивных веществ</vt:lpstr>
      <vt:lpstr>Практические подходы к профилактике употребления психоактивных веществ</vt:lpstr>
      <vt:lpstr>Практические подходы к профилактике употребления психоактивных веществ</vt:lpstr>
      <vt:lpstr>Практические подходы к профилактике употребления психоактивных веществ</vt:lpstr>
      <vt:lpstr>Практические подходы к профилактике употребления психоактивных веществ</vt:lpstr>
      <vt:lpstr>Практические подходы к профилактике  употребления психоактивных веществ</vt:lpstr>
      <vt:lpstr>Сравнили эффективности разных методов работы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hlp</dc:creator>
  <cp:lastModifiedBy>hlp</cp:lastModifiedBy>
  <cp:revision>282</cp:revision>
  <dcterms:created xsi:type="dcterms:W3CDTF">2016-10-27T02:43:01Z</dcterms:created>
  <dcterms:modified xsi:type="dcterms:W3CDTF">2017-10-31T04:51:07Z</dcterms:modified>
</cp:coreProperties>
</file>